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0"/>
  </p:notesMasterIdLst>
  <p:handoutMasterIdLst>
    <p:handoutMasterId r:id="rId21"/>
  </p:handoutMasterIdLst>
  <p:sldIdLst>
    <p:sldId id="257" r:id="rId2"/>
    <p:sldId id="269" r:id="rId3"/>
    <p:sldId id="259" r:id="rId4"/>
    <p:sldId id="260" r:id="rId5"/>
    <p:sldId id="261" r:id="rId6"/>
    <p:sldId id="262" r:id="rId7"/>
    <p:sldId id="263" r:id="rId8"/>
    <p:sldId id="271" r:id="rId9"/>
    <p:sldId id="264" r:id="rId10"/>
    <p:sldId id="267" r:id="rId11"/>
    <p:sldId id="268" r:id="rId12"/>
    <p:sldId id="273" r:id="rId13"/>
    <p:sldId id="274" r:id="rId14"/>
    <p:sldId id="272" r:id="rId15"/>
    <p:sldId id="270" r:id="rId16"/>
    <p:sldId id="275" r:id="rId17"/>
    <p:sldId id="276" r:id="rId18"/>
    <p:sldId id="258"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1"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7626282-83BE-4B14-AA1D-E9A716F8FEB8}" type="datetime1">
              <a:rPr lang="it-IT" smtClean="0"/>
              <a:t>30/12/2025</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23FCBA3-AE69-44D9-84A9-153F3F9E2987}" type="datetime1">
              <a:rPr lang="it-IT" smtClean="0"/>
              <a:t>30/12/2025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ctrTitle"/>
          </p:nvPr>
        </p:nvSpPr>
        <p:spPr>
          <a:xfrm>
            <a:off x="1097280" y="758952"/>
            <a:ext cx="10058400" cy="3566160"/>
          </a:xfrm>
        </p:spPr>
        <p:txBody>
          <a:bodyPr rtlCol="0" anchor="b">
            <a:normAutofit/>
          </a:bodyPr>
          <a:lstStyle>
            <a:lvl1pPr algn="l">
              <a:lnSpc>
                <a:spcPct val="90000"/>
              </a:lnSpc>
              <a:defRPr sz="7600" spc="-50" baseline="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a:t>Fare clic per modificare lo stile del sottotitolo dello schema</a:t>
            </a:r>
            <a:endParaRPr lang="en-US" dirty="0"/>
          </a:p>
        </p:txBody>
      </p:sp>
      <p:cxnSp>
        <p:nvCxnSpPr>
          <p:cNvPr id="9" name="Connettore dirit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F2AEA12-A884-495F-8D96-E2791E451670}" type="datetime1">
              <a:rPr lang="it-IT" smtClean="0"/>
              <a:t>30/12/2025</a:t>
            </a:fld>
            <a:endParaRPr lang="en-US"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EB574AD5-D417-4FAA-8969-2C3D2D990862}" type="datetime1">
              <a:rPr lang="it-IT" smtClean="0"/>
              <a:t>30/12/2025</a:t>
            </a:fld>
            <a:endParaRPr lang="en-US"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verticale 1"/>
          <p:cNvSpPr>
            <a:spLocks noGrp="1"/>
          </p:cNvSpPr>
          <p:nvPr>
            <p:ph type="title" orient="vert"/>
          </p:nvPr>
        </p:nvSpPr>
        <p:spPr>
          <a:xfrm>
            <a:off x="8724900" y="412302"/>
            <a:ext cx="2628900" cy="5759898"/>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412302"/>
            <a:ext cx="7734300" cy="5759898"/>
          </a:xfrm>
        </p:spPr>
        <p:txBody>
          <a:bodyPr vert="eaVert" lIns="45720" tIns="0" rIns="45720" bIns="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3234F22-96F1-43C5-9A84-5011A5FFAE38}" type="datetime1">
              <a:rPr lang="it-IT" smtClean="0"/>
              <a:t>30/12/2025</a:t>
            </a:fld>
            <a:endParaRPr lang="en-US"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25069C4-336E-40F0-85A2-25D6F0A25D32}" type="datetime1">
              <a:rPr lang="it-IT" smtClean="0"/>
              <a:t>30/12/2025</a:t>
            </a:fld>
            <a:endParaRPr lang="en-US"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7280" y="758952"/>
            <a:ext cx="10058400" cy="3566160"/>
          </a:xfrm>
        </p:spPr>
        <p:txBody>
          <a:bodyPr rtlCol="0" anchor="b" anchorCtr="0">
            <a:normAutofit/>
          </a:bodyPr>
          <a:lstStyle>
            <a:lvl1pPr>
              <a:lnSpc>
                <a:spcPct val="90000"/>
              </a:lnSpc>
              <a:defRPr sz="7600" b="0">
                <a:solidFill>
                  <a:schemeClr val="tx1">
                    <a:lumMod val="85000"/>
                    <a:lumOff val="15000"/>
                  </a:schemeClr>
                </a:solidFill>
              </a:defRPr>
            </a:lvl1pPr>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cxnSp>
        <p:nvCxnSpPr>
          <p:cNvPr id="9" name="Connettore dirit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F0F1B965-D21F-4083-9FDC-4C0868AFCE6A}" type="datetime1">
              <a:rPr lang="it-IT" smtClean="0"/>
              <a:t>30/12/2025</a:t>
            </a:fld>
            <a:endParaRPr lang="en-US"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 dello schema</a:t>
            </a:r>
            <a:endParaRPr lang="en-US"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2F263AC-6BFA-4530-A45D-98F6CD76B995}" type="datetime1">
              <a:rPr lang="it-IT" smtClean="0"/>
              <a:t>30/12/2025</a:t>
            </a:fld>
            <a:endParaRPr lang="en-US"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hasCustomPrompt="1"/>
          </p:nvPr>
        </p:nvSpPr>
        <p:spPr>
          <a:xfrm>
            <a:off x="1097280" y="286603"/>
            <a:ext cx="10058400" cy="1450757"/>
          </a:xfrm>
        </p:spPr>
        <p:txBody>
          <a:bodyPr rtlCol="0"/>
          <a:lstStyle>
            <a:lvl1pPr>
              <a:defRPr/>
            </a:lvl1pPr>
          </a:lstStyle>
          <a:p>
            <a:pPr rtl="0"/>
            <a:r>
              <a:rPr lang="it" dirty="0"/>
              <a:t>Fare clic per modificare lo stile del titolo</a:t>
            </a:r>
            <a:endParaRPr lang="en-US" dirty="0"/>
          </a:p>
        </p:txBody>
      </p:sp>
      <p:sp>
        <p:nvSpPr>
          <p:cNvPr id="3" name="Segnaposto tes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97280" y="2958274"/>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tes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515944" y="2958273"/>
            <a:ext cx="4639736" cy="2910821"/>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285EEB9B-9A76-4838-83B5-EFB83BC3FC95}" type="datetime1">
              <a:rPr lang="it-IT" smtClean="0"/>
              <a:t>30/12/2025</a:t>
            </a:fld>
            <a:endParaRPr lang="en-US"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lvl1pPr>
          </a:lstStyle>
          <a:p>
            <a:pPr rtl="0"/>
            <a:r>
              <a:rPr lang="it" dirty="0"/>
              <a:t>Fare clic per modificare lo stile del titolo</a:t>
            </a:r>
            <a:endParaRPr lang="en-US"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7788151-CB43-4FD7-A3FA-96D82E7273D6}" type="datetime1">
              <a:rPr lang="it-IT" smtClean="0"/>
              <a:t>30/12/2025</a:t>
            </a:fld>
            <a:endParaRPr lang="en-US"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984158B-E18A-4760-AF0B-F8E1F54F95E6}" type="datetime1">
              <a:rPr lang="it-IT" smtClean="0"/>
              <a:t>30/12/2025</a:t>
            </a:fld>
            <a:endParaRPr lang="en-US"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egnaposto numero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5458984" y="812799"/>
            <a:ext cx="5928344" cy="5294757"/>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gli stili del testo dello schema</a:t>
            </a:r>
          </a:p>
        </p:txBody>
      </p:sp>
      <p:sp>
        <p:nvSpPr>
          <p:cNvPr id="5" name="Segnaposto data 4"/>
          <p:cNvSpPr>
            <a:spLocks noGrp="1"/>
          </p:cNvSpPr>
          <p:nvPr>
            <p:ph type="dt" sz="half" idx="10"/>
          </p:nvPr>
        </p:nvSpPr>
        <p:spPr>
          <a:xfrm>
            <a:off x="643464" y="6446520"/>
            <a:ext cx="3517568" cy="365125"/>
          </a:xfrm>
        </p:spPr>
        <p:txBody>
          <a:bodyPr rtlCol="0"/>
          <a:lstStyle>
            <a:lvl1pPr algn="l">
              <a:defRPr/>
            </a:lvl1pPr>
          </a:lstStyle>
          <a:p>
            <a:pPr rtl="0"/>
            <a:fld id="{4F4D0FD0-762A-4E00-B40D-E1022DE9149C}" type="datetime1">
              <a:rPr lang="it-IT" smtClean="0"/>
              <a:t>30/12/2025</a:t>
            </a:fld>
            <a:endParaRPr lang="en-US" dirty="0"/>
          </a:p>
        </p:txBody>
      </p:sp>
      <p:sp>
        <p:nvSpPr>
          <p:cNvPr id="6" name="Segnaposto piè di pa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egnaposto numero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defRPr sz="3000" b="0">
                <a:solidFill>
                  <a:srgbClr val="FFFFFF"/>
                </a:solidFill>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lvl1pPr>
              <a:defRPr/>
            </a:lvl1pPr>
          </a:lstStyle>
          <a:p>
            <a:pPr rtl="0"/>
            <a:fld id="{14666673-06EC-44D2-AEC3-E4C57BDDC5B7}" type="datetime1">
              <a:rPr lang="it-IT" smtClean="0"/>
              <a:t>30/12/2025</a:t>
            </a:fld>
            <a:endParaRPr lang="en-US" dirty="0"/>
          </a:p>
        </p:txBody>
      </p:sp>
      <p:sp>
        <p:nvSpPr>
          <p:cNvPr id="6" name="Segnaposto piè di pagina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 dirty="0"/>
              <a:t>Fare clic per modificare lo stile del titolo dello schema</a:t>
            </a:r>
            <a:endParaRPr lang="en-US" dirty="0"/>
          </a:p>
        </p:txBody>
      </p:sp>
      <p:sp>
        <p:nvSpPr>
          <p:cNvPr id="3" name="Segnaposto tes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117DD88-DA0B-42BB-B7E2-325641850C3A}" type="datetime1">
              <a:rPr lang="it-IT" smtClean="0"/>
              <a:t>30/12/2025</a:t>
            </a:fld>
            <a:endParaRPr lang="en-US" dirty="0"/>
          </a:p>
        </p:txBody>
      </p:sp>
      <p:sp>
        <p:nvSpPr>
          <p:cNvPr id="5" name="Segnaposto piè di pa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egnaposto numero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ttore dirit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lpost.it/2022/11/25/abuso-d-ufficio-modifica-governo/" TargetMode="External"/><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hyperlink" Target="https://www.ilpost.it/2024/01/10/reato-abuso-dufficio-cosa-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ilpost.it/2023/04/24/ritardi-pnrr-asili-nido/"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ilpost.it/2023/05/05/piano-sprechi-acqua-corte-con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ttangol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78FD68DA-43BA-4508-8DE2-BA9BB7B2FA5B}"/>
              </a:ext>
            </a:extLst>
          </p:cNvPr>
          <p:cNvSpPr>
            <a:spLocks noGrp="1"/>
          </p:cNvSpPr>
          <p:nvPr>
            <p:ph type="ctrTitle"/>
          </p:nvPr>
        </p:nvSpPr>
        <p:spPr>
          <a:xfrm>
            <a:off x="5083728" y="318783"/>
            <a:ext cx="6384023" cy="864065"/>
          </a:xfrm>
        </p:spPr>
        <p:txBody>
          <a:bodyPr rtlCol="0">
            <a:normAutofit/>
          </a:bodyPr>
          <a:lstStyle/>
          <a:p>
            <a:pPr algn="ctr"/>
            <a:r>
              <a:rPr lang="it" sz="1800" b="1" dirty="0">
                <a:latin typeface="san serifCorpo)"/>
              </a:rPr>
              <a:t>Riforma Corte dei Conti</a:t>
            </a:r>
            <a:br>
              <a:rPr lang="it" sz="1800" dirty="0">
                <a:latin typeface="san serifCorpo)"/>
              </a:rPr>
            </a:br>
            <a:r>
              <a:rPr lang="it-IT" sz="1800" b="1" dirty="0">
                <a:latin typeface="san serifCorpo)"/>
              </a:rPr>
              <a:t>i punti chiave della riforma tra nuovi controlli e «scudo erariale</a:t>
            </a:r>
            <a:r>
              <a:rPr lang="it-IT" sz="2700" b="1" dirty="0"/>
              <a:t>»</a:t>
            </a:r>
            <a:endParaRPr lang="it" sz="2700" dirty="0"/>
          </a:p>
        </p:txBody>
      </p:sp>
      <p:sp>
        <p:nvSpPr>
          <p:cNvPr id="3" name="Sottotitolo 2">
            <a:extLst>
              <a:ext uri="{FF2B5EF4-FFF2-40B4-BE49-F238E27FC236}">
                <a16:creationId xmlns:a16="http://schemas.microsoft.com/office/drawing/2014/main" id="{A8E9CFF2-3777-4FF4-A759-8491175B0B7C}"/>
              </a:ext>
            </a:extLst>
          </p:cNvPr>
          <p:cNvSpPr>
            <a:spLocks noGrp="1"/>
          </p:cNvSpPr>
          <p:nvPr>
            <p:ph type="subTitle" idx="1"/>
          </p:nvPr>
        </p:nvSpPr>
        <p:spPr>
          <a:xfrm>
            <a:off x="5175077" y="1249961"/>
            <a:ext cx="6384023" cy="3248956"/>
          </a:xfrm>
        </p:spPr>
        <p:txBody>
          <a:bodyPr rtlCol="0">
            <a:normAutofit fontScale="25000" lnSpcReduction="20000"/>
          </a:bodyPr>
          <a:lstStyle/>
          <a:p>
            <a:pPr marL="36000" algn="just">
              <a:lnSpc>
                <a:spcPts val="2880"/>
              </a:lnSpc>
              <a:spcBef>
                <a:spcPts val="0"/>
              </a:spcBef>
              <a:spcAft>
                <a:spcPts val="0"/>
              </a:spcAft>
            </a:pPr>
            <a:r>
              <a:rPr lang="it-IT" sz="5600" b="1" dirty="0"/>
              <a:t>«</a:t>
            </a:r>
            <a:r>
              <a:rPr lang="it-IT" sz="4400" b="1" dirty="0">
                <a:latin typeface="san serifCorpo)"/>
              </a:rPr>
              <a:t>La Corte dei Conti è un organo dello Stato a cui la Costituzione, A norma dell'art. 100, secondo comma</a:t>
            </a:r>
            <a:r>
              <a:rPr lang="it-IT" sz="4400" dirty="0">
                <a:latin typeface="san serifCorpo)"/>
              </a:rPr>
              <a:t>, </a:t>
            </a:r>
            <a:r>
              <a:rPr lang="it-IT" sz="4400" b="1" dirty="0">
                <a:latin typeface="san serifCorpo)"/>
              </a:rPr>
              <a:t>attribuisce il compito di vigilare sulla legittimità degli atti del governo E SULLA BUONA</a:t>
            </a:r>
            <a:r>
              <a:rPr lang="it-IT" sz="4400" dirty="0">
                <a:latin typeface="san serifCorpo)"/>
              </a:rPr>
              <a:t>, </a:t>
            </a:r>
            <a:r>
              <a:rPr lang="it-IT" sz="4400" b="1" dirty="0">
                <a:latin typeface="san serifCorpo)"/>
              </a:rPr>
              <a:t>gestione del bilancio dello Stato. Inoltre essa partecipa al controllo sulla ge3stione finanziaria degli enti. La Costituzione assicura indipendenza alla Corte e ai suoi componenti, prevede un collegamento diretto tra essa e il Parlamento al quale è tenuta a riferire sui risultati del riscontro eseguito </a:t>
            </a:r>
          </a:p>
          <a:p>
            <a:pPr marL="36000" algn="just">
              <a:lnSpc>
                <a:spcPts val="2880"/>
              </a:lnSpc>
              <a:spcBef>
                <a:spcPts val="0"/>
              </a:spcBef>
              <a:spcAft>
                <a:spcPts val="0"/>
              </a:spcAft>
            </a:pPr>
            <a:endParaRPr lang="it-IT" sz="1100" dirty="0">
              <a:latin typeface="San serif"/>
            </a:endParaRPr>
          </a:p>
          <a:p>
            <a:pPr marL="36000" algn="just">
              <a:lnSpc>
                <a:spcPts val="2880"/>
              </a:lnSpc>
              <a:spcBef>
                <a:spcPts val="0"/>
              </a:spcBef>
              <a:spcAft>
                <a:spcPts val="0"/>
              </a:spcAft>
            </a:pPr>
            <a:endParaRPr lang="it" sz="1100" dirty="0">
              <a:solidFill>
                <a:schemeClr val="tx1">
                  <a:lumMod val="85000"/>
                  <a:lumOff val="15000"/>
                </a:schemeClr>
              </a:solidFill>
            </a:endParaRPr>
          </a:p>
        </p:txBody>
      </p:sp>
      <p:pic>
        <p:nvPicPr>
          <p:cNvPr id="5" name="Immagine 4" descr="Immagine con edificio, sedia, panca, lato&#10;&#10;Descrizione generata automaticamente">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ttore diritto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35B23-4D2D-EEE1-46BD-E60177E08E92}"/>
              </a:ext>
            </a:extLst>
          </p:cNvPr>
          <p:cNvSpPr>
            <a:spLocks noGrp="1"/>
          </p:cNvSpPr>
          <p:nvPr>
            <p:ph type="title"/>
          </p:nvPr>
        </p:nvSpPr>
        <p:spPr>
          <a:xfrm>
            <a:off x="643466" y="786383"/>
            <a:ext cx="3517567" cy="2093975"/>
          </a:xfrm>
        </p:spPr>
        <p:txBody>
          <a:bodyPr anchor="b">
            <a:normAutofit/>
          </a:bodyPr>
          <a:lstStyle/>
          <a:p>
            <a:r>
              <a:rPr lang="it-IT" dirty="0"/>
              <a:t>INTERVENTO DELLA RIFORMA </a:t>
            </a:r>
            <a:endParaRPr lang="it-IT"/>
          </a:p>
        </p:txBody>
      </p:sp>
      <p:pic>
        <p:nvPicPr>
          <p:cNvPr id="6" name="Immagine 5">
            <a:extLst>
              <a:ext uri="{FF2B5EF4-FFF2-40B4-BE49-F238E27FC236}">
                <a16:creationId xmlns:a16="http://schemas.microsoft.com/office/drawing/2014/main" id="{D0B22365-BC32-8BE1-458E-8A4DB97A7632}"/>
              </a:ext>
            </a:extLst>
          </p:cNvPr>
          <p:cNvPicPr>
            <a:picLocks noChangeAspect="1"/>
          </p:cNvPicPr>
          <p:nvPr/>
        </p:nvPicPr>
        <p:blipFill>
          <a:blip r:embed="rId2"/>
          <a:stretch>
            <a:fillRect/>
          </a:stretch>
        </p:blipFill>
        <p:spPr>
          <a:xfrm>
            <a:off x="5458984" y="1487656"/>
            <a:ext cx="5928344" cy="3945043"/>
          </a:xfrm>
          <a:prstGeom prst="rect">
            <a:avLst/>
          </a:prstGeom>
          <a:noFill/>
        </p:spPr>
      </p:pic>
      <p:sp>
        <p:nvSpPr>
          <p:cNvPr id="3" name="Segnaposto contenuto 2">
            <a:extLst>
              <a:ext uri="{FF2B5EF4-FFF2-40B4-BE49-F238E27FC236}">
                <a16:creationId xmlns:a16="http://schemas.microsoft.com/office/drawing/2014/main" id="{C4079B44-09A2-1D67-7CBC-A4DBA9FCC296}"/>
              </a:ext>
            </a:extLst>
          </p:cNvPr>
          <p:cNvSpPr>
            <a:spLocks noGrp="1"/>
          </p:cNvSpPr>
          <p:nvPr>
            <p:ph type="body" sz="half" idx="2"/>
          </p:nvPr>
        </p:nvSpPr>
        <p:spPr>
          <a:xfrm>
            <a:off x="643465" y="3043050"/>
            <a:ext cx="3517567" cy="3064505"/>
          </a:xfrm>
        </p:spPr>
        <p:txBody>
          <a:bodyPr>
            <a:normAutofit/>
          </a:bodyPr>
          <a:lstStyle/>
          <a:p>
            <a:pPr>
              <a:lnSpc>
                <a:spcPct val="100000"/>
              </a:lnSpc>
            </a:pPr>
            <a:endParaRPr lang="it-IT" sz="1300"/>
          </a:p>
          <a:p>
            <a:pPr>
              <a:lnSpc>
                <a:spcPct val="100000"/>
              </a:lnSpc>
            </a:pPr>
            <a:r>
              <a:rPr lang="it-IT" sz="1300"/>
              <a:t>La riforma </a:t>
            </a:r>
            <a:r>
              <a:rPr lang="it-IT" sz="1300" u="sng"/>
              <a:t>riduce la capacità di intervento </a:t>
            </a:r>
            <a:r>
              <a:rPr lang="it-IT" sz="1300"/>
              <a:t>dei giudici contabili nelle decisioni della politica: la maggioranza di destra li ritiene troppo invadenti e in gran parte responsabili delle lungaggini burocratiche che si generano per la cosiddetta “</a:t>
            </a:r>
            <a:r>
              <a:rPr lang="it-IT" sz="1300" u="sng">
                <a:hlinkClick r:id="rId3">
                  <a:extLst>
                    <a:ext uri="{A12FA001-AC4F-418D-AE19-62706E023703}">
                      <ahyp:hlinkClr xmlns:ahyp="http://schemas.microsoft.com/office/drawing/2018/hyperlinkcolor" val="tx"/>
                    </a:ext>
                  </a:extLst>
                </a:hlinkClick>
              </a:rPr>
              <a:t>paura della firma</a:t>
            </a:r>
            <a:r>
              <a:rPr lang="it-IT" sz="1300"/>
              <a:t>”, un problema dibattuto da tempo e che indica la tendenza dei funzionari pubblici a vari livelli (spesso </a:t>
            </a:r>
            <a:r>
              <a:rPr lang="it-IT" sz="1300" u="sng">
                <a:hlinkClick r:id="rId4">
                  <a:extLst>
                    <a:ext uri="{A12FA001-AC4F-418D-AE19-62706E023703}">
                      <ahyp:hlinkClr xmlns:ahyp="http://schemas.microsoft.com/office/drawing/2018/hyperlinkcolor" val="tx"/>
                    </a:ext>
                  </a:extLst>
                </a:hlinkClick>
              </a:rPr>
              <a:t>sindaci o amministratori locali</a:t>
            </a:r>
            <a:r>
              <a:rPr lang="it-IT" sz="1300"/>
              <a:t>) a rimandare decisioni o ritardare lavori per paura di possibili conseguenze giudiziarie nei loro confronti, anche a costo di bloccare procedure importanti.</a:t>
            </a:r>
          </a:p>
          <a:p>
            <a:pPr>
              <a:lnSpc>
                <a:spcPct val="100000"/>
              </a:lnSpc>
            </a:pPr>
            <a:endParaRPr lang="it-IT" sz="1300"/>
          </a:p>
        </p:txBody>
      </p:sp>
      <p:sp>
        <p:nvSpPr>
          <p:cNvPr id="4" name="Segnaposto data 3">
            <a:extLst>
              <a:ext uri="{FF2B5EF4-FFF2-40B4-BE49-F238E27FC236}">
                <a16:creationId xmlns:a16="http://schemas.microsoft.com/office/drawing/2014/main" id="{94EE1FFE-DBB1-521C-40B4-59398DEEC8C1}"/>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44737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48CABD-8CC0-9CE3-BA94-E203522E41A4}"/>
              </a:ext>
            </a:extLst>
          </p:cNvPr>
          <p:cNvSpPr>
            <a:spLocks noGrp="1"/>
          </p:cNvSpPr>
          <p:nvPr>
            <p:ph type="title"/>
          </p:nvPr>
        </p:nvSpPr>
        <p:spPr>
          <a:xfrm>
            <a:off x="1097280" y="286603"/>
            <a:ext cx="10058400" cy="1450757"/>
          </a:xfrm>
        </p:spPr>
        <p:txBody>
          <a:bodyPr anchor="b">
            <a:normAutofit/>
          </a:bodyPr>
          <a:lstStyle/>
          <a:p>
            <a:r>
              <a:rPr lang="it-IT" dirty="0"/>
              <a:t>      CONTENUTI RIFORMA </a:t>
            </a:r>
          </a:p>
        </p:txBody>
      </p:sp>
      <p:sp>
        <p:nvSpPr>
          <p:cNvPr id="10" name="Text Placeholder 2">
            <a:extLst>
              <a:ext uri="{FF2B5EF4-FFF2-40B4-BE49-F238E27FC236}">
                <a16:creationId xmlns:a16="http://schemas.microsoft.com/office/drawing/2014/main" id="{3F235991-8F8F-203C-4EC8-9E19FE4B96DF}"/>
              </a:ext>
            </a:extLst>
          </p:cNvPr>
          <p:cNvSpPr>
            <a:spLocks noGrp="1"/>
          </p:cNvSpPr>
          <p:nvPr>
            <p:ph type="body" idx="1"/>
          </p:nvPr>
        </p:nvSpPr>
        <p:spPr>
          <a:xfrm>
            <a:off x="1097280" y="2057400"/>
            <a:ext cx="4639736" cy="736282"/>
          </a:xfrm>
        </p:spPr>
        <p:txBody>
          <a:bodyPr/>
          <a:lstStyle/>
          <a:p>
            <a:r>
              <a:rPr lang="en-US" dirty="0" err="1"/>
              <a:t>Conseguenze</a:t>
            </a:r>
            <a:endParaRPr lang="en-US" dirty="0"/>
          </a:p>
        </p:txBody>
      </p:sp>
      <p:sp>
        <p:nvSpPr>
          <p:cNvPr id="3" name="Segnaposto contenuto 2">
            <a:extLst>
              <a:ext uri="{FF2B5EF4-FFF2-40B4-BE49-F238E27FC236}">
                <a16:creationId xmlns:a16="http://schemas.microsoft.com/office/drawing/2014/main" id="{6DF19F8D-E17C-ECA4-AA7D-895C3E93BE18}"/>
              </a:ext>
            </a:extLst>
          </p:cNvPr>
          <p:cNvSpPr>
            <a:spLocks noGrp="1"/>
          </p:cNvSpPr>
          <p:nvPr>
            <p:ph sz="half" idx="2"/>
          </p:nvPr>
        </p:nvSpPr>
        <p:spPr>
          <a:xfrm>
            <a:off x="1097280" y="2958274"/>
            <a:ext cx="4639736" cy="2910821"/>
          </a:xfrm>
        </p:spPr>
        <p:txBody>
          <a:bodyPr>
            <a:normAutofit/>
          </a:bodyPr>
          <a:lstStyle/>
          <a:p>
            <a:pPr>
              <a:lnSpc>
                <a:spcPct val="100000"/>
              </a:lnSpc>
            </a:pPr>
            <a:r>
              <a:rPr lang="it-IT" sz="1300"/>
              <a:t>Da oggi, in presenza di grave colpa, il </a:t>
            </a:r>
            <a:r>
              <a:rPr lang="it-IT" sz="1300" b="1"/>
              <a:t>danno arrecato alle finanze pubblich</a:t>
            </a:r>
            <a:r>
              <a:rPr lang="it-IT" sz="1300"/>
              <a:t>e, sarà risarcibile solo entro il limite massimo del 30% del pregiudizio accertato. La parte restante non verrà recuperata e resterà a carico della collettività. </a:t>
            </a:r>
          </a:p>
          <a:p>
            <a:pPr>
              <a:lnSpc>
                <a:spcPct val="100000"/>
              </a:lnSpc>
            </a:pPr>
            <a:r>
              <a:rPr lang="it-IT" sz="1300"/>
              <a:t>Si introducono  meccanismi di esonero automatico dalla responsabilità, legati al silenzio della Corte dei conti in sede di controllo di legittimità o di parere.</a:t>
            </a:r>
          </a:p>
          <a:p>
            <a:pPr>
              <a:lnSpc>
                <a:spcPct val="100000"/>
              </a:lnSpc>
            </a:pPr>
            <a:r>
              <a:rPr lang="it-IT" sz="1300"/>
              <a:t> Il testo prevede un «doppio tetto al risarcimento» per la responsabilità amministrativa: significa che qualora venga accertato un danno erariale dai magistrati, questo debba poi essere risarcito in una misura massima del 30%, e comunque non oltre le due annualità dello stipendio lordo.</a:t>
            </a:r>
          </a:p>
          <a:p>
            <a:pPr>
              <a:lnSpc>
                <a:spcPct val="100000"/>
              </a:lnSpc>
            </a:pPr>
            <a:endParaRPr lang="it-IT" sz="1300"/>
          </a:p>
        </p:txBody>
      </p:sp>
      <p:sp>
        <p:nvSpPr>
          <p:cNvPr id="12" name="Text Placeholder 4">
            <a:extLst>
              <a:ext uri="{FF2B5EF4-FFF2-40B4-BE49-F238E27FC236}">
                <a16:creationId xmlns:a16="http://schemas.microsoft.com/office/drawing/2014/main" id="{6BBFEA83-A4B4-E41E-F9CC-0F6A2522A2C8}"/>
              </a:ext>
            </a:extLst>
          </p:cNvPr>
          <p:cNvSpPr>
            <a:spLocks noGrp="1"/>
          </p:cNvSpPr>
          <p:nvPr>
            <p:ph type="body" sz="quarter" idx="3"/>
          </p:nvPr>
        </p:nvSpPr>
        <p:spPr>
          <a:xfrm>
            <a:off x="6515944" y="2057400"/>
            <a:ext cx="4639736" cy="736282"/>
          </a:xfrm>
        </p:spPr>
        <p:txBody>
          <a:bodyPr/>
          <a:lstStyle/>
          <a:p>
            <a:r>
              <a:rPr lang="en-US" dirty="0"/>
              <a:t>             </a:t>
            </a:r>
            <a:r>
              <a:rPr lang="en-US" dirty="0" err="1"/>
              <a:t>Finanze</a:t>
            </a:r>
            <a:r>
              <a:rPr lang="en-US" dirty="0"/>
              <a:t> </a:t>
            </a:r>
            <a:r>
              <a:rPr lang="en-US" dirty="0" err="1"/>
              <a:t>pubbliche</a:t>
            </a:r>
            <a:endParaRPr lang="en-US" dirty="0"/>
          </a:p>
        </p:txBody>
      </p:sp>
      <p:pic>
        <p:nvPicPr>
          <p:cNvPr id="5" name="Immagine 4">
            <a:extLst>
              <a:ext uri="{FF2B5EF4-FFF2-40B4-BE49-F238E27FC236}">
                <a16:creationId xmlns:a16="http://schemas.microsoft.com/office/drawing/2014/main" id="{49F89E5A-FFD5-40B1-A854-D0224348ED52}"/>
              </a:ext>
            </a:extLst>
          </p:cNvPr>
          <p:cNvPicPr>
            <a:picLocks noChangeAspect="1"/>
          </p:cNvPicPr>
          <p:nvPr/>
        </p:nvPicPr>
        <p:blipFill>
          <a:blip r:embed="rId2"/>
          <a:srcRect l="10440" r="-2" b="-2"/>
          <a:stretch>
            <a:fillRect/>
          </a:stretch>
        </p:blipFill>
        <p:spPr>
          <a:xfrm>
            <a:off x="6515944" y="2958273"/>
            <a:ext cx="4639736" cy="2910821"/>
          </a:xfrm>
          <a:prstGeom prst="rect">
            <a:avLst/>
          </a:prstGeom>
          <a:noFill/>
        </p:spPr>
      </p:pic>
      <p:sp>
        <p:nvSpPr>
          <p:cNvPr id="4" name="Segnaposto data 3">
            <a:extLst>
              <a:ext uri="{FF2B5EF4-FFF2-40B4-BE49-F238E27FC236}">
                <a16:creationId xmlns:a16="http://schemas.microsoft.com/office/drawing/2014/main" id="{8478029F-79FF-AA09-2991-3F69FEE19C31}"/>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244222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F29A2-1B19-8F8F-E13A-53A17531E202}"/>
              </a:ext>
            </a:extLst>
          </p:cNvPr>
          <p:cNvSpPr>
            <a:spLocks noGrp="1"/>
          </p:cNvSpPr>
          <p:nvPr>
            <p:ph type="title"/>
          </p:nvPr>
        </p:nvSpPr>
        <p:spPr>
          <a:xfrm>
            <a:off x="1097280" y="286603"/>
            <a:ext cx="10058400" cy="1450757"/>
          </a:xfrm>
        </p:spPr>
        <p:txBody>
          <a:bodyPr anchor="b">
            <a:normAutofit/>
          </a:bodyPr>
          <a:lstStyle/>
          <a:p>
            <a:r>
              <a:rPr lang="it-IT" dirty="0"/>
              <a:t>Cosa Accade</a:t>
            </a:r>
            <a:endParaRPr lang="it-IT"/>
          </a:p>
        </p:txBody>
      </p:sp>
      <p:pic>
        <p:nvPicPr>
          <p:cNvPr id="5" name="Immagine 4">
            <a:extLst>
              <a:ext uri="{FF2B5EF4-FFF2-40B4-BE49-F238E27FC236}">
                <a16:creationId xmlns:a16="http://schemas.microsoft.com/office/drawing/2014/main" id="{B0752C2E-4C78-5D4D-6C5D-DD089B30B1DC}"/>
              </a:ext>
            </a:extLst>
          </p:cNvPr>
          <p:cNvPicPr>
            <a:picLocks noChangeAspect="1"/>
          </p:cNvPicPr>
          <p:nvPr/>
        </p:nvPicPr>
        <p:blipFill>
          <a:blip r:embed="rId2"/>
          <a:stretch>
            <a:fillRect/>
          </a:stretch>
        </p:blipFill>
        <p:spPr>
          <a:xfrm>
            <a:off x="2288799" y="2120900"/>
            <a:ext cx="2256697" cy="3748193"/>
          </a:xfrm>
          <a:prstGeom prst="rect">
            <a:avLst/>
          </a:prstGeom>
          <a:noFill/>
        </p:spPr>
      </p:pic>
      <p:sp>
        <p:nvSpPr>
          <p:cNvPr id="3" name="Segnaposto contenuto 2">
            <a:extLst>
              <a:ext uri="{FF2B5EF4-FFF2-40B4-BE49-F238E27FC236}">
                <a16:creationId xmlns:a16="http://schemas.microsoft.com/office/drawing/2014/main" id="{F108E655-D4B4-2681-C058-71D4010A3F7A}"/>
              </a:ext>
            </a:extLst>
          </p:cNvPr>
          <p:cNvSpPr>
            <a:spLocks noGrp="1"/>
          </p:cNvSpPr>
          <p:nvPr>
            <p:ph sz="half" idx="2"/>
          </p:nvPr>
        </p:nvSpPr>
        <p:spPr>
          <a:xfrm>
            <a:off x="6515944" y="2120900"/>
            <a:ext cx="4639736" cy="3748194"/>
          </a:xfrm>
        </p:spPr>
        <p:txBody>
          <a:bodyPr>
            <a:normAutofit/>
          </a:bodyPr>
          <a:lstStyle/>
          <a:p>
            <a:pPr>
              <a:lnSpc>
                <a:spcPct val="100000"/>
              </a:lnSpc>
            </a:pPr>
            <a:endParaRPr lang="it-IT" sz="1300"/>
          </a:p>
          <a:p>
            <a:pPr>
              <a:lnSpc>
                <a:spcPct val="100000"/>
              </a:lnSpc>
            </a:pPr>
            <a:r>
              <a:rPr lang="it-IT" sz="1300"/>
              <a:t>Il Ddl rende strutturale lo scudo erariale introdotto durante il Covid nel 2020 e finora prorogato fino a tutto il 2025. </a:t>
            </a:r>
          </a:p>
          <a:p>
            <a:pPr>
              <a:lnSpc>
                <a:spcPct val="100000"/>
              </a:lnSpc>
            </a:pPr>
            <a:r>
              <a:rPr lang="it-IT" sz="1300"/>
              <a:t>La sua prima parte, che entrerà subito in vigore, modifica le funzioni della Corte introducendo il doppio tetto al risarcimento per responsabilità amministrativa. </a:t>
            </a:r>
          </a:p>
          <a:p>
            <a:pPr>
              <a:lnSpc>
                <a:spcPct val="100000"/>
              </a:lnSpc>
            </a:pPr>
            <a:r>
              <a:rPr lang="it-IT" sz="1300"/>
              <a:t>In sostanza, l’ammontare del risarcimento per l’amministratore condannato per danno erariale calcolato dal giudice contabile dovrà essere risarcito nella misura massima del 30% del pregiudizio accertato e comunque non oltre due annualità di stipendio lordo. Viene poi ampliato il controllo preventivo sugli atti, introducendo un controllo preventivo “a chiamata” su quelli individuati dalle amministrazioni. </a:t>
            </a:r>
          </a:p>
        </p:txBody>
      </p:sp>
      <p:sp>
        <p:nvSpPr>
          <p:cNvPr id="4" name="Segnaposto data 3">
            <a:extLst>
              <a:ext uri="{FF2B5EF4-FFF2-40B4-BE49-F238E27FC236}">
                <a16:creationId xmlns:a16="http://schemas.microsoft.com/office/drawing/2014/main" id="{3078515B-337C-149B-F039-5E26E8E2818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411935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A7463D-EE12-9126-DE80-267ACB190905}"/>
              </a:ext>
            </a:extLst>
          </p:cNvPr>
          <p:cNvSpPr>
            <a:spLocks noGrp="1"/>
          </p:cNvSpPr>
          <p:nvPr>
            <p:ph type="title"/>
          </p:nvPr>
        </p:nvSpPr>
        <p:spPr>
          <a:xfrm>
            <a:off x="1097280" y="286603"/>
            <a:ext cx="10058400" cy="1450757"/>
          </a:xfrm>
        </p:spPr>
        <p:txBody>
          <a:bodyPr anchor="b">
            <a:normAutofit/>
          </a:bodyPr>
          <a:lstStyle/>
          <a:p>
            <a:r>
              <a:rPr lang="it-IT" dirty="0"/>
              <a:t>Possibilità per il dirigente</a:t>
            </a:r>
            <a:endParaRPr lang="it-IT"/>
          </a:p>
        </p:txBody>
      </p:sp>
      <p:pic>
        <p:nvPicPr>
          <p:cNvPr id="5" name="Immagine 4">
            <a:extLst>
              <a:ext uri="{FF2B5EF4-FFF2-40B4-BE49-F238E27FC236}">
                <a16:creationId xmlns:a16="http://schemas.microsoft.com/office/drawing/2014/main" id="{98AFD351-E6CA-C69E-5C80-0D2CD7EB0AD5}"/>
              </a:ext>
            </a:extLst>
          </p:cNvPr>
          <p:cNvPicPr>
            <a:picLocks noChangeAspect="1"/>
          </p:cNvPicPr>
          <p:nvPr/>
        </p:nvPicPr>
        <p:blipFill>
          <a:blip r:embed="rId2"/>
          <a:srcRect l="9409" r="8217"/>
          <a:stretch>
            <a:fillRect/>
          </a:stretch>
        </p:blipFill>
        <p:spPr>
          <a:xfrm>
            <a:off x="1097280" y="2120900"/>
            <a:ext cx="4639736" cy="3748193"/>
          </a:xfrm>
          <a:prstGeom prst="rect">
            <a:avLst/>
          </a:prstGeom>
          <a:noFill/>
        </p:spPr>
      </p:pic>
      <p:sp>
        <p:nvSpPr>
          <p:cNvPr id="3" name="Segnaposto contenuto 2">
            <a:extLst>
              <a:ext uri="{FF2B5EF4-FFF2-40B4-BE49-F238E27FC236}">
                <a16:creationId xmlns:a16="http://schemas.microsoft.com/office/drawing/2014/main" id="{7652B9E2-1B45-DC4B-9284-2AD87915D69F}"/>
              </a:ext>
            </a:extLst>
          </p:cNvPr>
          <p:cNvSpPr>
            <a:spLocks noGrp="1"/>
          </p:cNvSpPr>
          <p:nvPr>
            <p:ph sz="half" idx="2"/>
          </p:nvPr>
        </p:nvSpPr>
        <p:spPr>
          <a:xfrm>
            <a:off x="6515944" y="2120900"/>
            <a:ext cx="4639736" cy="3748194"/>
          </a:xfrm>
        </p:spPr>
        <p:txBody>
          <a:bodyPr>
            <a:normAutofit/>
          </a:bodyPr>
          <a:lstStyle/>
          <a:p>
            <a:pPr>
              <a:lnSpc>
                <a:spcPct val="100000"/>
              </a:lnSpc>
            </a:pPr>
            <a:r>
              <a:rPr lang="it-IT" sz="1300"/>
              <a:t>Il dirigente avrà tre opzioni:</a:t>
            </a:r>
          </a:p>
          <a:p>
            <a:pPr>
              <a:lnSpc>
                <a:spcPct val="100000"/>
              </a:lnSpc>
            </a:pPr>
            <a:r>
              <a:rPr lang="it-IT" sz="1300"/>
              <a:t>1)  potrà chiedere un parere alla sezione di controllo della Corte, che avrà 30 giorni di tempo per rispondere pena lo scattare di una sorta di silenzio assenso: il parere si intenderà favorevole e il richiedente sarà </a:t>
            </a:r>
            <a:r>
              <a:rPr lang="it-IT" sz="1300" b="1"/>
              <a:t>esente da qualsiasi responsabilità</a:t>
            </a:r>
            <a:r>
              <a:rPr lang="it-IT" sz="1300"/>
              <a:t>. </a:t>
            </a:r>
          </a:p>
          <a:p>
            <a:pPr>
              <a:lnSpc>
                <a:spcPct val="100000"/>
              </a:lnSpc>
            </a:pPr>
            <a:r>
              <a:rPr lang="it-IT" sz="1300"/>
              <a:t>2) in alternativa il dirigente potrà decidere di sottoporre l’atto al controllo preventivo della magistratura contabile. Anche in questo caso, se la risposta non arriva entro trenta giorni, il richiedente viene esentato da ogni responsabilità. </a:t>
            </a:r>
          </a:p>
          <a:p>
            <a:pPr>
              <a:lnSpc>
                <a:spcPct val="100000"/>
              </a:lnSpc>
            </a:pPr>
            <a:r>
              <a:rPr lang="it-IT" sz="1300"/>
              <a:t>3) infine, se il dirigente non interloquisce con la Corte e adotta un atto illegittimo, viene indagato e condannato per danno erariale.</a:t>
            </a:r>
            <a:br>
              <a:rPr lang="it-IT" sz="1300"/>
            </a:br>
            <a:endParaRPr lang="it-IT" sz="1300"/>
          </a:p>
        </p:txBody>
      </p:sp>
      <p:sp>
        <p:nvSpPr>
          <p:cNvPr id="4" name="Segnaposto data 3">
            <a:extLst>
              <a:ext uri="{FF2B5EF4-FFF2-40B4-BE49-F238E27FC236}">
                <a16:creationId xmlns:a16="http://schemas.microsoft.com/office/drawing/2014/main" id="{0E5FE0BC-5A01-E892-FFFB-D783603E771E}"/>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64010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1E3785-19B0-8D13-D5EA-AECFB5A5E1E5}"/>
              </a:ext>
            </a:extLst>
          </p:cNvPr>
          <p:cNvSpPr>
            <a:spLocks noGrp="1"/>
          </p:cNvSpPr>
          <p:nvPr>
            <p:ph type="title"/>
          </p:nvPr>
        </p:nvSpPr>
        <p:spPr>
          <a:xfrm>
            <a:off x="643466" y="786383"/>
            <a:ext cx="3517567" cy="2093975"/>
          </a:xfrm>
        </p:spPr>
        <p:txBody>
          <a:bodyPr anchor="b">
            <a:normAutofit/>
          </a:bodyPr>
          <a:lstStyle/>
          <a:p>
            <a:r>
              <a:rPr lang="it-IT"/>
              <a:t>Punti deboli</a:t>
            </a:r>
          </a:p>
        </p:txBody>
      </p:sp>
      <p:pic>
        <p:nvPicPr>
          <p:cNvPr id="6" name="Immagine 5">
            <a:extLst>
              <a:ext uri="{FF2B5EF4-FFF2-40B4-BE49-F238E27FC236}">
                <a16:creationId xmlns:a16="http://schemas.microsoft.com/office/drawing/2014/main" id="{F6FD4ECD-B525-0229-B00A-AE244E868444}"/>
              </a:ext>
            </a:extLst>
          </p:cNvPr>
          <p:cNvPicPr>
            <a:picLocks noChangeAspect="1"/>
          </p:cNvPicPr>
          <p:nvPr/>
        </p:nvPicPr>
        <p:blipFill>
          <a:blip r:embed="rId2"/>
          <a:stretch>
            <a:fillRect/>
          </a:stretch>
        </p:blipFill>
        <p:spPr>
          <a:xfrm>
            <a:off x="5775777" y="812799"/>
            <a:ext cx="5294757" cy="5294757"/>
          </a:xfrm>
          <a:prstGeom prst="rect">
            <a:avLst/>
          </a:prstGeom>
          <a:noFill/>
        </p:spPr>
      </p:pic>
      <p:sp>
        <p:nvSpPr>
          <p:cNvPr id="3" name="Segnaposto contenuto 2">
            <a:extLst>
              <a:ext uri="{FF2B5EF4-FFF2-40B4-BE49-F238E27FC236}">
                <a16:creationId xmlns:a16="http://schemas.microsoft.com/office/drawing/2014/main" id="{432E59FF-05DE-8737-62EE-F6FF169F7970}"/>
              </a:ext>
            </a:extLst>
          </p:cNvPr>
          <p:cNvSpPr>
            <a:spLocks noGrp="1"/>
          </p:cNvSpPr>
          <p:nvPr>
            <p:ph type="body" sz="half" idx="2"/>
          </p:nvPr>
        </p:nvSpPr>
        <p:spPr>
          <a:xfrm>
            <a:off x="643465" y="3043050"/>
            <a:ext cx="3517567" cy="3064505"/>
          </a:xfrm>
        </p:spPr>
        <p:txBody>
          <a:bodyPr>
            <a:normAutofit/>
          </a:bodyPr>
          <a:lstStyle/>
          <a:p>
            <a:pPr>
              <a:lnSpc>
                <a:spcPct val="100000"/>
              </a:lnSpc>
            </a:pPr>
            <a:r>
              <a:rPr lang="it-IT" sz="1300"/>
              <a:t>Il nuovo testo espande in maniera abnorme l’ambito del controllo preventivo degli atti </a:t>
            </a:r>
          </a:p>
          <a:p>
            <a:pPr>
              <a:lnSpc>
                <a:spcPct val="100000"/>
              </a:lnSpc>
            </a:pPr>
            <a:r>
              <a:rPr lang="it-IT" sz="1300"/>
              <a:t>e fornisce agli amministratori uno “scudo” di fatto per quel che accade dopo. </a:t>
            </a:r>
          </a:p>
          <a:p>
            <a:pPr>
              <a:lnSpc>
                <a:spcPct val="100000"/>
              </a:lnSpc>
            </a:pPr>
            <a:r>
              <a:rPr lang="it-IT" sz="1300"/>
              <a:t>Non solo: il risarcimento erariale, quello dovuto da funzionari e amministratori che causano un danno economico allo Stato, viene limitato senza eccezioni al 30% del danno accertato o due annualità di stipendio. </a:t>
            </a:r>
          </a:p>
          <a:p>
            <a:pPr>
              <a:lnSpc>
                <a:spcPct val="100000"/>
              </a:lnSpc>
            </a:pPr>
            <a:r>
              <a:rPr lang="it-IT" sz="1300"/>
              <a:t>Insomma, “viene trasformato in una sanzione limitata” e il resto lo pagheranno “i cittadini con le tasse“,</a:t>
            </a:r>
          </a:p>
        </p:txBody>
      </p:sp>
      <p:sp>
        <p:nvSpPr>
          <p:cNvPr id="4" name="Segnaposto data 3">
            <a:extLst>
              <a:ext uri="{FF2B5EF4-FFF2-40B4-BE49-F238E27FC236}">
                <a16:creationId xmlns:a16="http://schemas.microsoft.com/office/drawing/2014/main" id="{A5D25B30-15F1-025C-4B11-D703E573203F}"/>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65205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840AA7-C403-12B1-D5EA-4BE67C55CB9D}"/>
              </a:ext>
            </a:extLst>
          </p:cNvPr>
          <p:cNvSpPr>
            <a:spLocks noGrp="1"/>
          </p:cNvSpPr>
          <p:nvPr>
            <p:ph type="title"/>
          </p:nvPr>
        </p:nvSpPr>
        <p:spPr>
          <a:xfrm>
            <a:off x="1097280" y="286603"/>
            <a:ext cx="10058400" cy="1450757"/>
          </a:xfrm>
        </p:spPr>
        <p:txBody>
          <a:bodyPr anchor="b">
            <a:normAutofit/>
          </a:bodyPr>
          <a:lstStyle/>
          <a:p>
            <a:r>
              <a:rPr lang="it-IT" dirty="0"/>
              <a:t>TEMPI DI CONTROLLO </a:t>
            </a:r>
            <a:endParaRPr lang="it-IT"/>
          </a:p>
        </p:txBody>
      </p:sp>
      <p:sp>
        <p:nvSpPr>
          <p:cNvPr id="3" name="Segnaposto contenuto 2">
            <a:extLst>
              <a:ext uri="{FF2B5EF4-FFF2-40B4-BE49-F238E27FC236}">
                <a16:creationId xmlns:a16="http://schemas.microsoft.com/office/drawing/2014/main" id="{F43BE370-9759-251C-0AE4-9E3FE5E0A4E3}"/>
              </a:ext>
            </a:extLst>
          </p:cNvPr>
          <p:cNvSpPr>
            <a:spLocks noGrp="1"/>
          </p:cNvSpPr>
          <p:nvPr>
            <p:ph sz="half" idx="1"/>
          </p:nvPr>
        </p:nvSpPr>
        <p:spPr>
          <a:xfrm>
            <a:off x="1097280" y="2120900"/>
            <a:ext cx="4639736" cy="3748193"/>
          </a:xfrm>
        </p:spPr>
        <p:txBody>
          <a:bodyPr>
            <a:normAutofit/>
          </a:bodyPr>
          <a:lstStyle/>
          <a:p>
            <a:pPr>
              <a:lnSpc>
                <a:spcPct val="100000"/>
              </a:lnSpc>
              <a:buFont typeface="Arial" panose="020B0604020202020204" pitchFamily="34" charset="0"/>
              <a:buChar char="•"/>
            </a:pPr>
            <a:r>
              <a:rPr lang="it-IT" sz="1300"/>
              <a:t>  Il controllo preventivo sugli atti è ristretto a </a:t>
            </a:r>
            <a:r>
              <a:rPr lang="it-IT" sz="1300" u="sng"/>
              <a:t>trenta giorni </a:t>
            </a:r>
            <a:r>
              <a:rPr lang="it-IT" sz="1300"/>
              <a:t>entro i quali il tribunale contabile dovrà esprimersi sulla legittimità di un atto su cui gli viene chiesto un parere. </a:t>
            </a:r>
          </a:p>
          <a:p>
            <a:pPr>
              <a:lnSpc>
                <a:spcPct val="100000"/>
              </a:lnSpc>
              <a:buFont typeface="Arial" panose="020B0604020202020204" pitchFamily="34" charset="0"/>
              <a:buChar char="•"/>
            </a:pPr>
            <a:r>
              <a:rPr lang="it-IT" sz="1300"/>
              <a:t>Trascorso quel tempo, nel caso non si fosse pronunciato, scatta una forma di silenzio assenso: il parere è da intendersi favorevole e chi lo ha richiesto è esentato da qualsiasi responsabilità. </a:t>
            </a:r>
          </a:p>
          <a:p>
            <a:pPr>
              <a:lnSpc>
                <a:spcPct val="100000"/>
              </a:lnSpc>
            </a:pPr>
            <a:r>
              <a:rPr lang="it-IT" sz="1300"/>
              <a:t>NB: Ciò compromette il potere di controllo e le garanzie di trasparenza. </a:t>
            </a:r>
          </a:p>
          <a:p>
            <a:pPr>
              <a:lnSpc>
                <a:spcPct val="100000"/>
              </a:lnSpc>
              <a:buFont typeface="Arial" panose="020B0604020202020204" pitchFamily="34" charset="0"/>
              <a:buChar char="•"/>
            </a:pPr>
            <a:r>
              <a:rPr lang="it-IT" sz="1300"/>
              <a:t>Infine il testo procede a una riorganizzazione dell’organismo: sono accorpate le sezioni regionali centrali, con i loro magistrati che dovranno svolgere sia funzioni di controllo che giurisdizionali e consultive. Ancora una mini separazione delle funzioni per i magistrati contabili requirenti e giudicanti e vengono accresciuti i poteri del procuratore generale.</a:t>
            </a:r>
          </a:p>
          <a:p>
            <a:pPr>
              <a:lnSpc>
                <a:spcPct val="100000"/>
              </a:lnSpc>
            </a:pPr>
            <a:endParaRPr lang="it-IT" sz="1300"/>
          </a:p>
        </p:txBody>
      </p:sp>
      <p:pic>
        <p:nvPicPr>
          <p:cNvPr id="5" name="Immagine 4">
            <a:extLst>
              <a:ext uri="{FF2B5EF4-FFF2-40B4-BE49-F238E27FC236}">
                <a16:creationId xmlns:a16="http://schemas.microsoft.com/office/drawing/2014/main" id="{6D757E26-400C-97CC-709E-A865B0A5374B}"/>
              </a:ext>
            </a:extLst>
          </p:cNvPr>
          <p:cNvPicPr>
            <a:picLocks noChangeAspect="1"/>
          </p:cNvPicPr>
          <p:nvPr/>
        </p:nvPicPr>
        <p:blipFill>
          <a:blip r:embed="rId2"/>
          <a:srcRect l="5359" r="1802"/>
          <a:stretch>
            <a:fillRect/>
          </a:stretch>
        </p:blipFill>
        <p:spPr>
          <a:xfrm>
            <a:off x="6515944" y="2120900"/>
            <a:ext cx="4639736" cy="3748194"/>
          </a:xfrm>
          <a:prstGeom prst="rect">
            <a:avLst/>
          </a:prstGeom>
          <a:noFill/>
        </p:spPr>
      </p:pic>
      <p:sp>
        <p:nvSpPr>
          <p:cNvPr id="4" name="Segnaposto data 3">
            <a:extLst>
              <a:ext uri="{FF2B5EF4-FFF2-40B4-BE49-F238E27FC236}">
                <a16:creationId xmlns:a16="http://schemas.microsoft.com/office/drawing/2014/main" id="{E9AAECEA-7C7A-7DEB-8634-9139B62C7D13}"/>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25223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4909B-4EE7-2CAE-A697-B02F7D43460F}"/>
              </a:ext>
            </a:extLst>
          </p:cNvPr>
          <p:cNvSpPr>
            <a:spLocks noGrp="1"/>
          </p:cNvSpPr>
          <p:nvPr>
            <p:ph type="title"/>
          </p:nvPr>
        </p:nvSpPr>
        <p:spPr>
          <a:xfrm>
            <a:off x="1097280" y="286603"/>
            <a:ext cx="10058400" cy="1450757"/>
          </a:xfrm>
        </p:spPr>
        <p:txBody>
          <a:bodyPr anchor="b">
            <a:normAutofit/>
          </a:bodyPr>
          <a:lstStyle/>
          <a:p>
            <a:r>
              <a:rPr lang="it-IT" dirty="0"/>
              <a:t>Effetti </a:t>
            </a:r>
            <a:endParaRPr lang="it-IT"/>
          </a:p>
        </p:txBody>
      </p:sp>
      <p:pic>
        <p:nvPicPr>
          <p:cNvPr id="5" name="Immagine 4">
            <a:extLst>
              <a:ext uri="{FF2B5EF4-FFF2-40B4-BE49-F238E27FC236}">
                <a16:creationId xmlns:a16="http://schemas.microsoft.com/office/drawing/2014/main" id="{B2D56F2F-2F9F-EE69-AC80-0E246C1C0627}"/>
              </a:ext>
            </a:extLst>
          </p:cNvPr>
          <p:cNvPicPr>
            <a:picLocks noChangeAspect="1"/>
          </p:cNvPicPr>
          <p:nvPr/>
        </p:nvPicPr>
        <p:blipFill>
          <a:blip r:embed="rId2"/>
          <a:stretch>
            <a:fillRect/>
          </a:stretch>
        </p:blipFill>
        <p:spPr>
          <a:xfrm>
            <a:off x="1097280" y="2448418"/>
            <a:ext cx="4639736" cy="3093157"/>
          </a:xfrm>
          <a:prstGeom prst="rect">
            <a:avLst/>
          </a:prstGeom>
          <a:noFill/>
        </p:spPr>
      </p:pic>
      <p:sp>
        <p:nvSpPr>
          <p:cNvPr id="3" name="Segnaposto contenuto 2">
            <a:extLst>
              <a:ext uri="{FF2B5EF4-FFF2-40B4-BE49-F238E27FC236}">
                <a16:creationId xmlns:a16="http://schemas.microsoft.com/office/drawing/2014/main" id="{D82E89EE-956A-2BC0-4432-F706C6D72302}"/>
              </a:ext>
            </a:extLst>
          </p:cNvPr>
          <p:cNvSpPr>
            <a:spLocks noGrp="1"/>
          </p:cNvSpPr>
          <p:nvPr>
            <p:ph sz="half" idx="2"/>
          </p:nvPr>
        </p:nvSpPr>
        <p:spPr>
          <a:xfrm>
            <a:off x="6515944" y="2120900"/>
            <a:ext cx="4639736" cy="3748194"/>
          </a:xfrm>
        </p:spPr>
        <p:txBody>
          <a:bodyPr>
            <a:normAutofit/>
          </a:bodyPr>
          <a:lstStyle/>
          <a:p>
            <a:pPr marL="457200" indent="-457200">
              <a:lnSpc>
                <a:spcPct val="100000"/>
              </a:lnSpc>
              <a:buFont typeface="+mj-lt"/>
              <a:buAutoNum type="arabicPeriod"/>
            </a:pPr>
            <a:r>
              <a:rPr lang="it-IT" sz="1000" dirty="0"/>
              <a:t>Riduce drasticamente la responsabilità per colpa grave, </a:t>
            </a:r>
          </a:p>
          <a:p>
            <a:pPr marL="457200" indent="-457200">
              <a:lnSpc>
                <a:spcPct val="100000"/>
              </a:lnSpc>
              <a:buFont typeface="+mj-lt"/>
              <a:buAutoNum type="arabicPeriod"/>
            </a:pPr>
            <a:r>
              <a:rPr lang="it-IT" sz="1000" dirty="0"/>
              <a:t>Introduce veri e propri </a:t>
            </a:r>
            <a:r>
              <a:rPr lang="it-IT" sz="1000" b="1" dirty="0"/>
              <a:t>salvacondotti</a:t>
            </a:r>
            <a:r>
              <a:rPr lang="it-IT" sz="1000" dirty="0"/>
              <a:t> preventivi,</a:t>
            </a:r>
          </a:p>
          <a:p>
            <a:pPr marL="457200" indent="-457200">
              <a:lnSpc>
                <a:spcPct val="100000"/>
              </a:lnSpc>
              <a:buFont typeface="+mj-lt"/>
              <a:buAutoNum type="arabicPeriod"/>
            </a:pPr>
            <a:r>
              <a:rPr lang="it-IT" sz="1000" dirty="0"/>
              <a:t> Limita persino il risarcimento del danno. </a:t>
            </a:r>
          </a:p>
          <a:p>
            <a:pPr marL="457200" indent="-457200">
              <a:lnSpc>
                <a:spcPct val="100000"/>
              </a:lnSpc>
              <a:buFont typeface="+mj-lt"/>
              <a:buAutoNum type="arabicPeriod"/>
            </a:pPr>
            <a:r>
              <a:rPr lang="it-IT" sz="1000" dirty="0"/>
              <a:t>Non tutela le risorse pubbliche, mentre </a:t>
            </a:r>
            <a:r>
              <a:rPr lang="it-IT" sz="1000" b="1" dirty="0"/>
              <a:t>proteggere chi governa dalle conseguenze delle proprie scelte</a:t>
            </a:r>
            <a:r>
              <a:rPr lang="it-IT" sz="1000" dirty="0"/>
              <a:t>” in quanto la limitazione della responsabilità erariale anche per i casi di colpa grave, unita al fatto che la </a:t>
            </a:r>
            <a:r>
              <a:rPr lang="it-IT" sz="1000" b="1" dirty="0"/>
              <a:t>prescrizione</a:t>
            </a:r>
            <a:r>
              <a:rPr lang="it-IT" sz="1000" dirty="0"/>
              <a:t> inizierà a decorrere, anche nel caso di occultamento doloso del fatto, nel momento della commissione del fatto e non nel momento della scoperta</a:t>
            </a:r>
          </a:p>
          <a:p>
            <a:pPr marL="457200" indent="-457200">
              <a:lnSpc>
                <a:spcPct val="100000"/>
              </a:lnSpc>
              <a:buFont typeface="+mj-lt"/>
              <a:buAutoNum type="arabicPeriod"/>
            </a:pPr>
            <a:r>
              <a:rPr lang="it-IT" sz="1000" dirty="0"/>
              <a:t>La disparità di trattamento sotto il profilo della responsabilità introdotta dal provvedimento rappresenta un grave </a:t>
            </a:r>
            <a:r>
              <a:rPr lang="it-IT" sz="1000" i="1" dirty="0"/>
              <a:t>vulnus</a:t>
            </a:r>
            <a:r>
              <a:rPr lang="it-IT" sz="1000" dirty="0"/>
              <a:t> al principio di uguaglianza. La paura della firma, infatti, è propria di tutti i </a:t>
            </a:r>
            <a:r>
              <a:rPr lang="it-IT" sz="1000" b="1" dirty="0"/>
              <a:t>professionisti</a:t>
            </a:r>
            <a:r>
              <a:rPr lang="it-IT" sz="1000" dirty="0"/>
              <a:t>, si pensi ai </a:t>
            </a:r>
            <a:r>
              <a:rPr lang="it-IT" sz="1000" b="1" dirty="0"/>
              <a:t>medici</a:t>
            </a:r>
            <a:r>
              <a:rPr lang="it-IT" sz="1000" dirty="0"/>
              <a:t> o agli </a:t>
            </a:r>
            <a:r>
              <a:rPr lang="it-IT" sz="1000" b="1" dirty="0"/>
              <a:t>avvocati</a:t>
            </a:r>
            <a:r>
              <a:rPr lang="it-IT" sz="1000" dirty="0"/>
              <a:t>: i cittadini cioè rispondono sempre e comunque delle proprie azioni, mentre, con il disegno di legge, si afferma nuovamente il principio che gli uomini di potere non rispondono pienamente dei danni causati”.</a:t>
            </a:r>
          </a:p>
          <a:p>
            <a:pPr>
              <a:lnSpc>
                <a:spcPct val="100000"/>
              </a:lnSpc>
            </a:pPr>
            <a:endParaRPr lang="it-IT" sz="1000" dirty="0"/>
          </a:p>
          <a:p>
            <a:pPr>
              <a:lnSpc>
                <a:spcPct val="100000"/>
              </a:lnSpc>
            </a:pPr>
            <a:endParaRPr lang="it-IT" sz="1000" dirty="0"/>
          </a:p>
        </p:txBody>
      </p:sp>
      <p:sp>
        <p:nvSpPr>
          <p:cNvPr id="4" name="Segnaposto data 3">
            <a:extLst>
              <a:ext uri="{FF2B5EF4-FFF2-40B4-BE49-F238E27FC236}">
                <a16:creationId xmlns:a16="http://schemas.microsoft.com/office/drawing/2014/main" id="{406943FD-1FEC-CA26-0600-A9345EE1697E}"/>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8914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F18B5-D525-4686-CAC4-E9E602918524}"/>
              </a:ext>
            </a:extLst>
          </p:cNvPr>
          <p:cNvSpPr>
            <a:spLocks noGrp="1"/>
          </p:cNvSpPr>
          <p:nvPr>
            <p:ph type="title"/>
          </p:nvPr>
        </p:nvSpPr>
        <p:spPr>
          <a:xfrm>
            <a:off x="1097280" y="286603"/>
            <a:ext cx="10058400" cy="1450757"/>
          </a:xfrm>
        </p:spPr>
        <p:txBody>
          <a:bodyPr anchor="b">
            <a:normAutofit/>
          </a:bodyPr>
          <a:lstStyle/>
          <a:p>
            <a:r>
              <a:rPr lang="it-IT" dirty="0"/>
              <a:t>Decreti Delegati</a:t>
            </a:r>
            <a:endParaRPr lang="it-IT"/>
          </a:p>
        </p:txBody>
      </p:sp>
      <p:sp>
        <p:nvSpPr>
          <p:cNvPr id="3" name="Segnaposto contenuto 2">
            <a:extLst>
              <a:ext uri="{FF2B5EF4-FFF2-40B4-BE49-F238E27FC236}">
                <a16:creationId xmlns:a16="http://schemas.microsoft.com/office/drawing/2014/main" id="{E1B14304-102D-5268-49D9-F4B75BE45801}"/>
              </a:ext>
            </a:extLst>
          </p:cNvPr>
          <p:cNvSpPr>
            <a:spLocks noGrp="1"/>
          </p:cNvSpPr>
          <p:nvPr>
            <p:ph sz="half" idx="1"/>
          </p:nvPr>
        </p:nvSpPr>
        <p:spPr>
          <a:xfrm>
            <a:off x="1097280" y="2120900"/>
            <a:ext cx="4639736" cy="3748193"/>
          </a:xfrm>
        </p:spPr>
        <p:txBody>
          <a:bodyPr>
            <a:normAutofit/>
          </a:bodyPr>
          <a:lstStyle/>
          <a:p>
            <a:pPr>
              <a:lnSpc>
                <a:spcPct val="100000"/>
              </a:lnSpc>
            </a:pPr>
            <a:r>
              <a:rPr lang="it-IT" sz="1600"/>
              <a:t>La seconda parte della riforma andrà invece attuata con decreti delegati e inciderà sull’organizzazione della Corte e sui poteri del procuratore generale.</a:t>
            </a:r>
          </a:p>
          <a:p>
            <a:pPr>
              <a:lnSpc>
                <a:spcPct val="100000"/>
              </a:lnSpc>
            </a:pPr>
            <a:r>
              <a:rPr lang="it-IT" sz="1600"/>
              <a:t> Sul fronte organizzativo, verranno accorpate le sezioni centrali regionali, i cui magistrati dovranno svolgere sia funzioni di controllo che giurisdizionali e consultive. </a:t>
            </a:r>
          </a:p>
          <a:p>
            <a:pPr>
              <a:lnSpc>
                <a:spcPct val="100000"/>
              </a:lnSpc>
            </a:pPr>
            <a:r>
              <a:rPr lang="it-IT" sz="1600"/>
              <a:t>Infine si introdurrà anche per la magistratura contabile la </a:t>
            </a:r>
            <a:r>
              <a:rPr lang="it-IT" sz="1600" u="sng"/>
              <a:t>separazione per funzioni di magistrati requirenti e giudicanti e si aumenteranno i poteri del procuratore generale, anche quelli sui procuratori regionali.</a:t>
            </a:r>
          </a:p>
        </p:txBody>
      </p:sp>
      <p:pic>
        <p:nvPicPr>
          <p:cNvPr id="5" name="Immagine 4">
            <a:extLst>
              <a:ext uri="{FF2B5EF4-FFF2-40B4-BE49-F238E27FC236}">
                <a16:creationId xmlns:a16="http://schemas.microsoft.com/office/drawing/2014/main" id="{B42114FB-B74E-808F-D920-E24234CFD33F}"/>
              </a:ext>
            </a:extLst>
          </p:cNvPr>
          <p:cNvPicPr>
            <a:picLocks noChangeAspect="1"/>
          </p:cNvPicPr>
          <p:nvPr/>
        </p:nvPicPr>
        <p:blipFill>
          <a:blip r:embed="rId2"/>
          <a:stretch>
            <a:fillRect/>
          </a:stretch>
        </p:blipFill>
        <p:spPr>
          <a:xfrm>
            <a:off x="6515944" y="3043256"/>
            <a:ext cx="4639736" cy="1903481"/>
          </a:xfrm>
          <a:prstGeom prst="rect">
            <a:avLst/>
          </a:prstGeom>
          <a:noFill/>
        </p:spPr>
      </p:pic>
      <p:sp>
        <p:nvSpPr>
          <p:cNvPr id="4" name="Segnaposto data 3">
            <a:extLst>
              <a:ext uri="{FF2B5EF4-FFF2-40B4-BE49-F238E27FC236}">
                <a16:creationId xmlns:a16="http://schemas.microsoft.com/office/drawing/2014/main" id="{0DE1A100-ADD8-F9BF-D80D-F66D85EDC08C}"/>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326087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tango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olo 1">
            <a:extLst>
              <a:ext uri="{FF2B5EF4-FFF2-40B4-BE49-F238E27FC236}">
                <a16:creationId xmlns:a16="http://schemas.microsoft.com/office/drawing/2014/main" id="{9AB2EA78-AEB3-469B-9025-3B17201A457B}"/>
              </a:ext>
            </a:extLst>
          </p:cNvPr>
          <p:cNvSpPr>
            <a:spLocks noGrp="1"/>
          </p:cNvSpPr>
          <p:nvPr>
            <p:ph type="ctrTitle"/>
          </p:nvPr>
        </p:nvSpPr>
        <p:spPr>
          <a:xfrm>
            <a:off x="1097280" y="758953"/>
            <a:ext cx="10058400" cy="1146048"/>
          </a:xfrm>
        </p:spPr>
        <p:txBody>
          <a:bodyPr rtlCol="0" anchor="ctr">
            <a:normAutofit/>
          </a:bodyPr>
          <a:lstStyle/>
          <a:p>
            <a:pPr lvl="0" algn="ctr" rtl="0"/>
            <a:r>
              <a:rPr lang="it" sz="4800" i="1" dirty="0">
                <a:solidFill>
                  <a:srgbClr val="FFFFFF"/>
                </a:solidFill>
              </a:rPr>
              <a:t>NELLA COSTITUZIONE</a:t>
            </a:r>
          </a:p>
        </p:txBody>
      </p:sp>
      <p:sp>
        <p:nvSpPr>
          <p:cNvPr id="49" name="Rettango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ottotitolo 2">
            <a:extLst>
              <a:ext uri="{FF2B5EF4-FFF2-40B4-BE49-F238E27FC236}">
                <a16:creationId xmlns:a16="http://schemas.microsoft.com/office/drawing/2014/main" id="{255E1F2F-E259-4EA8-9FFD-3A10AF541859}"/>
              </a:ext>
            </a:extLst>
          </p:cNvPr>
          <p:cNvSpPr>
            <a:spLocks noGrp="1"/>
          </p:cNvSpPr>
          <p:nvPr>
            <p:ph type="subTitle" idx="1"/>
          </p:nvPr>
        </p:nvSpPr>
        <p:spPr>
          <a:xfrm>
            <a:off x="1100051" y="2197916"/>
            <a:ext cx="10058400" cy="2755084"/>
          </a:xfrm>
        </p:spPr>
        <p:txBody>
          <a:bodyPr rtlCol="0">
            <a:normAutofit/>
          </a:bodyPr>
          <a:lstStyle/>
          <a:p>
            <a:pPr algn="just" rtl="0"/>
            <a:r>
              <a:rPr lang="it-IT" sz="2000" dirty="0">
                <a:solidFill>
                  <a:srgbClr val="FFFFFF"/>
                </a:solidFill>
              </a:rPr>
              <a:t>La Corte dei conti è La magistratura chiamata dalla Costituzione a garantire che le risorse pubbliche siano destinate ai servizi alla collettività e non siano sprecate, per imperizia o corruzione. </a:t>
            </a:r>
          </a:p>
          <a:p>
            <a:pPr algn="just" rtl="0"/>
            <a:r>
              <a:rPr lang="it-IT" sz="2000" dirty="0">
                <a:solidFill>
                  <a:srgbClr val="FFFFFF"/>
                </a:solidFill>
              </a:rPr>
              <a:t>LA RIFORMA segna un passo indietro nella tutela dei bilanci pubblici e inaugura una fase in cui il principio di responsabilità nella gestione del denaro dei cittadini risulta sensibilmente indebolito</a:t>
            </a:r>
            <a:endParaRPr lang="it" sz="2000"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CC083-AD7B-87DF-F313-CBAB7CBD17D6}"/>
              </a:ext>
            </a:extLst>
          </p:cNvPr>
          <p:cNvSpPr>
            <a:spLocks noGrp="1"/>
          </p:cNvSpPr>
          <p:nvPr>
            <p:ph type="title"/>
          </p:nvPr>
        </p:nvSpPr>
        <p:spPr>
          <a:xfrm>
            <a:off x="1992429" y="315480"/>
            <a:ext cx="6035040" cy="1137936"/>
          </a:xfrm>
        </p:spPr>
        <p:txBody>
          <a:bodyPr>
            <a:normAutofit fontScale="90000"/>
          </a:bodyPr>
          <a:lstStyle/>
          <a:p>
            <a:pPr algn="ctr"/>
            <a:r>
              <a:rPr lang="it-IT" dirty="0"/>
              <a:t>DDL Riforma Corte dei Conti</a:t>
            </a:r>
          </a:p>
        </p:txBody>
      </p:sp>
      <p:sp>
        <p:nvSpPr>
          <p:cNvPr id="3" name="Segnaposto contenuto 2">
            <a:extLst>
              <a:ext uri="{FF2B5EF4-FFF2-40B4-BE49-F238E27FC236}">
                <a16:creationId xmlns:a16="http://schemas.microsoft.com/office/drawing/2014/main" id="{0A4DA7A9-D32E-8A6A-C349-9E40D5EB82AA}"/>
              </a:ext>
            </a:extLst>
          </p:cNvPr>
          <p:cNvSpPr>
            <a:spLocks noGrp="1"/>
          </p:cNvSpPr>
          <p:nvPr>
            <p:ph idx="1"/>
          </p:nvPr>
        </p:nvSpPr>
        <p:spPr>
          <a:xfrm>
            <a:off x="720983" y="2625062"/>
            <a:ext cx="10409060" cy="2206305"/>
          </a:xfrm>
        </p:spPr>
        <p:txBody>
          <a:bodyPr/>
          <a:lstStyle/>
          <a:p>
            <a:endParaRPr lang="it-IT" dirty="0"/>
          </a:p>
          <a:p>
            <a:r>
              <a:rPr lang="it-IT" dirty="0"/>
              <a:t>Il Senato ha approvato 27 dicembre 2025 in via definitiva il Ddl sulla Corte dei Conti, confermando il testo licenziato dalla Camera.</a:t>
            </a:r>
          </a:p>
          <a:p>
            <a:r>
              <a:rPr lang="it-IT" dirty="0"/>
              <a:t> Il provvedimento, una volta pubblicato in Gazzetta Ufficiale, sarà legge. </a:t>
            </a:r>
          </a:p>
          <a:p>
            <a:r>
              <a:rPr lang="it-IT" dirty="0"/>
              <a:t>I sì a favore del Ddl sono stati 93, i no 51, gli astenuti 5. </a:t>
            </a:r>
          </a:p>
        </p:txBody>
      </p:sp>
      <p:sp>
        <p:nvSpPr>
          <p:cNvPr id="4" name="Segnaposto data 3">
            <a:extLst>
              <a:ext uri="{FF2B5EF4-FFF2-40B4-BE49-F238E27FC236}">
                <a16:creationId xmlns:a16="http://schemas.microsoft.com/office/drawing/2014/main" id="{AF35FC03-E611-EF05-0EB1-91C7C1F07295}"/>
              </a:ext>
            </a:extLst>
          </p:cNvPr>
          <p:cNvSpPr>
            <a:spLocks noGrp="1"/>
          </p:cNvSpPr>
          <p:nvPr>
            <p:ph type="dt" sz="half" idx="10"/>
          </p:nvPr>
        </p:nvSpPr>
        <p:spPr/>
        <p:txBody>
          <a:bodyPr/>
          <a:lstStyle/>
          <a:p>
            <a:pPr rtl="0"/>
            <a:fld id="{925069C4-336E-40F0-85A2-25D6F0A25D32}" type="datetime1">
              <a:rPr lang="it-IT" smtClean="0"/>
              <a:t>30/12/2025</a:t>
            </a:fld>
            <a:endParaRPr lang="en-US" dirty="0"/>
          </a:p>
        </p:txBody>
      </p:sp>
      <p:pic>
        <p:nvPicPr>
          <p:cNvPr id="12" name="Immagine 11">
            <a:extLst>
              <a:ext uri="{FF2B5EF4-FFF2-40B4-BE49-F238E27FC236}">
                <a16:creationId xmlns:a16="http://schemas.microsoft.com/office/drawing/2014/main" id="{19680E89-96C2-F366-F41F-19FE42F6D774}"/>
              </a:ext>
            </a:extLst>
          </p:cNvPr>
          <p:cNvPicPr>
            <a:picLocks noChangeAspect="1"/>
          </p:cNvPicPr>
          <p:nvPr/>
        </p:nvPicPr>
        <p:blipFill>
          <a:blip r:embed="rId2"/>
          <a:stretch>
            <a:fillRect/>
          </a:stretch>
        </p:blipFill>
        <p:spPr>
          <a:xfrm>
            <a:off x="2378447" y="1376414"/>
            <a:ext cx="5004129" cy="1694046"/>
          </a:xfrm>
          <a:prstGeom prst="rect">
            <a:avLst/>
          </a:prstGeom>
        </p:spPr>
      </p:pic>
    </p:spTree>
    <p:extLst>
      <p:ext uri="{BB962C8B-B14F-4D97-AF65-F5344CB8AC3E}">
        <p14:creationId xmlns:p14="http://schemas.microsoft.com/office/powerpoint/2010/main" val="12884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CB157-BFD8-A147-E8F8-E5E06F741CA2}"/>
              </a:ext>
            </a:extLst>
          </p:cNvPr>
          <p:cNvSpPr>
            <a:spLocks noGrp="1"/>
          </p:cNvSpPr>
          <p:nvPr>
            <p:ph type="title"/>
          </p:nvPr>
        </p:nvSpPr>
        <p:spPr>
          <a:xfrm>
            <a:off x="643466" y="786383"/>
            <a:ext cx="3517567" cy="1648809"/>
          </a:xfrm>
        </p:spPr>
        <p:txBody>
          <a:bodyPr anchor="b">
            <a:normAutofit/>
          </a:bodyPr>
          <a:lstStyle/>
          <a:p>
            <a:r>
              <a:rPr lang="it-IT" dirty="0"/>
              <a:t>Cosa è e cosa fa la Corte dei Conti</a:t>
            </a:r>
          </a:p>
        </p:txBody>
      </p:sp>
      <p:sp>
        <p:nvSpPr>
          <p:cNvPr id="3" name="Segnaposto contenuto 2">
            <a:extLst>
              <a:ext uri="{FF2B5EF4-FFF2-40B4-BE49-F238E27FC236}">
                <a16:creationId xmlns:a16="http://schemas.microsoft.com/office/drawing/2014/main" id="{EB0E14C4-AF4C-0C97-DF31-8EBAC65D0604}"/>
              </a:ext>
            </a:extLst>
          </p:cNvPr>
          <p:cNvSpPr>
            <a:spLocks noGrp="1"/>
          </p:cNvSpPr>
          <p:nvPr>
            <p:ph idx="1"/>
          </p:nvPr>
        </p:nvSpPr>
        <p:spPr>
          <a:xfrm>
            <a:off x="5458984" y="812799"/>
            <a:ext cx="5928344" cy="5294757"/>
          </a:xfrm>
        </p:spPr>
        <p:txBody>
          <a:bodyPr>
            <a:normAutofit/>
          </a:bodyPr>
          <a:lstStyle/>
          <a:p>
            <a:r>
              <a:rPr lang="it-IT" dirty="0"/>
              <a:t>La Corte dei conti fu istituita nel 1862 per controllare le spesa dello Stato e in questo modo evitare sprechi di soldi pubblici. Nei decenni successivi, anche durante il ventennio fascista, la sua organizzazione venne modificata varie volte. Le trasformazioni più profonde risalgono però all’approvazione della Costituzione e all’istituzione di leggi come la cosiddetta Finanziaria, nel 1978, e la riforma del bilancio dello Stato del 1988.</a:t>
            </a:r>
            <a:endParaRPr lang="it-IT"/>
          </a:p>
          <a:p>
            <a:pPr marL="0" indent="0">
              <a:buNone/>
            </a:pPr>
            <a:r>
              <a:rPr lang="it-IT" dirty="0"/>
              <a:t> La Corte ha una funzione di controllo preventivo e successivo. L’articolo 100 della Costituzione    prevede che i magistrati contabili facciano una valutazione preventiva sulla legittimità degli atti    proposti dal governo e una successiva sulla gestione del bilancio statale. </a:t>
            </a:r>
            <a:endParaRPr lang="it-IT"/>
          </a:p>
        </p:txBody>
      </p:sp>
      <p:pic>
        <p:nvPicPr>
          <p:cNvPr id="6" name="Immagine 5">
            <a:extLst>
              <a:ext uri="{FF2B5EF4-FFF2-40B4-BE49-F238E27FC236}">
                <a16:creationId xmlns:a16="http://schemas.microsoft.com/office/drawing/2014/main" id="{9630FD20-D498-4716-5ECA-68126400560D}"/>
              </a:ext>
            </a:extLst>
          </p:cNvPr>
          <p:cNvPicPr>
            <a:picLocks noChangeAspect="1"/>
          </p:cNvPicPr>
          <p:nvPr/>
        </p:nvPicPr>
        <p:blipFill>
          <a:blip r:embed="rId2"/>
          <a:stretch>
            <a:fillRect/>
          </a:stretch>
        </p:blipFill>
        <p:spPr>
          <a:xfrm>
            <a:off x="643465" y="3043050"/>
            <a:ext cx="3517566" cy="3064505"/>
          </a:xfrm>
          <a:prstGeom prst="rect">
            <a:avLst/>
          </a:prstGeom>
        </p:spPr>
      </p:pic>
      <p:sp>
        <p:nvSpPr>
          <p:cNvPr id="9" name="Text Placeholder 3">
            <a:extLst>
              <a:ext uri="{FF2B5EF4-FFF2-40B4-BE49-F238E27FC236}">
                <a16:creationId xmlns:a16="http://schemas.microsoft.com/office/drawing/2014/main" id="{890217B7-81A1-D2FC-1696-81B1E17315F4}"/>
              </a:ext>
            </a:extLst>
          </p:cNvPr>
          <p:cNvSpPr>
            <a:spLocks noGrp="1"/>
          </p:cNvSpPr>
          <p:nvPr>
            <p:ph type="body" sz="half" idx="2"/>
          </p:nvPr>
        </p:nvSpPr>
        <p:spPr>
          <a:xfrm>
            <a:off x="643465" y="3043050"/>
            <a:ext cx="3610901" cy="3064505"/>
          </a:xfrm>
        </p:spPr>
        <p:txBody>
          <a:bodyPr/>
          <a:lstStyle/>
          <a:p>
            <a:endParaRPr lang="en-US" dirty="0"/>
          </a:p>
        </p:txBody>
      </p:sp>
      <p:sp>
        <p:nvSpPr>
          <p:cNvPr id="4" name="Segnaposto data 3">
            <a:extLst>
              <a:ext uri="{FF2B5EF4-FFF2-40B4-BE49-F238E27FC236}">
                <a16:creationId xmlns:a16="http://schemas.microsoft.com/office/drawing/2014/main" id="{61F56E48-A4A1-9B58-FFB8-9EE607794976}"/>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249420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D8DFA4-D371-0AC3-0CBD-A9CDE62414AD}"/>
              </a:ext>
            </a:extLst>
          </p:cNvPr>
          <p:cNvSpPr>
            <a:spLocks noGrp="1"/>
          </p:cNvSpPr>
          <p:nvPr>
            <p:ph type="title"/>
          </p:nvPr>
        </p:nvSpPr>
        <p:spPr>
          <a:xfrm>
            <a:off x="643466" y="786383"/>
            <a:ext cx="3517567" cy="2093975"/>
          </a:xfrm>
        </p:spPr>
        <p:txBody>
          <a:bodyPr anchor="b">
            <a:normAutofit/>
          </a:bodyPr>
          <a:lstStyle/>
          <a:p>
            <a:r>
              <a:rPr lang="it-IT" dirty="0"/>
              <a:t>Il Giudice Contabile </a:t>
            </a:r>
            <a:endParaRPr lang="it-IT"/>
          </a:p>
        </p:txBody>
      </p:sp>
      <p:sp>
        <p:nvSpPr>
          <p:cNvPr id="3" name="Segnaposto contenuto 2">
            <a:extLst>
              <a:ext uri="{FF2B5EF4-FFF2-40B4-BE49-F238E27FC236}">
                <a16:creationId xmlns:a16="http://schemas.microsoft.com/office/drawing/2014/main" id="{4EB96021-4322-988A-519D-F4D35874FAC0}"/>
              </a:ext>
            </a:extLst>
          </p:cNvPr>
          <p:cNvSpPr>
            <a:spLocks noGrp="1"/>
          </p:cNvSpPr>
          <p:nvPr>
            <p:ph idx="1"/>
          </p:nvPr>
        </p:nvSpPr>
        <p:spPr>
          <a:xfrm>
            <a:off x="5458984" y="812799"/>
            <a:ext cx="5928344" cy="5294757"/>
          </a:xfrm>
        </p:spPr>
        <p:txBody>
          <a:bodyPr>
            <a:normAutofit/>
          </a:bodyPr>
          <a:lstStyle/>
          <a:p>
            <a:endParaRPr lang="it-IT" dirty="0"/>
          </a:p>
          <a:p>
            <a:r>
              <a:rPr lang="it-IT" dirty="0"/>
              <a:t>La Corte dei Conti non esamina soltanto le spese delle amministrazioni centrali, come i ministeri, ma anche delle regioni, degli enti locali e degli enti sovvenzionati dallo Stato. </a:t>
            </a:r>
          </a:p>
          <a:p>
            <a:r>
              <a:rPr lang="it-IT" dirty="0"/>
              <a:t>La Corte dei conti ha anche il ruolo di giudice contabile attraverso la procura generale, che giudica le responsabilità di chi provoca un danno alle finanze dello Stato, per esempio con una spesa ritenuta eccessiva.</a:t>
            </a:r>
          </a:p>
          <a:p>
            <a:r>
              <a:rPr lang="it-IT" dirty="0"/>
              <a:t> NB: Nella maggior parte dei casi il danno viene causato da persone che hanno un legame particolarmente stretto con la pubblica amministrazione, come i dipendenti pubblici o chi presta servizi allo Stato.</a:t>
            </a:r>
          </a:p>
        </p:txBody>
      </p:sp>
      <p:pic>
        <p:nvPicPr>
          <p:cNvPr id="6" name="Immagine 5">
            <a:extLst>
              <a:ext uri="{FF2B5EF4-FFF2-40B4-BE49-F238E27FC236}">
                <a16:creationId xmlns:a16="http://schemas.microsoft.com/office/drawing/2014/main" id="{778B2263-6833-8AF6-3E94-A3F41B2F15BE}"/>
              </a:ext>
            </a:extLst>
          </p:cNvPr>
          <p:cNvPicPr>
            <a:picLocks noChangeAspect="1"/>
          </p:cNvPicPr>
          <p:nvPr/>
        </p:nvPicPr>
        <p:blipFill>
          <a:blip r:embed="rId2"/>
          <a:stretch>
            <a:fillRect/>
          </a:stretch>
        </p:blipFill>
        <p:spPr>
          <a:xfrm>
            <a:off x="643464" y="3137836"/>
            <a:ext cx="3408771" cy="2820202"/>
          </a:xfrm>
          <a:prstGeom prst="rect">
            <a:avLst/>
          </a:prstGeom>
        </p:spPr>
      </p:pic>
      <p:sp>
        <p:nvSpPr>
          <p:cNvPr id="9" name="Text Placeholder 3">
            <a:extLst>
              <a:ext uri="{FF2B5EF4-FFF2-40B4-BE49-F238E27FC236}">
                <a16:creationId xmlns:a16="http://schemas.microsoft.com/office/drawing/2014/main" id="{A00F5DE3-B904-E75B-32A0-919AEB6E0898}"/>
              </a:ext>
            </a:extLst>
          </p:cNvPr>
          <p:cNvSpPr>
            <a:spLocks noGrp="1"/>
          </p:cNvSpPr>
          <p:nvPr>
            <p:ph type="body" sz="half" idx="2"/>
          </p:nvPr>
        </p:nvSpPr>
        <p:spPr>
          <a:xfrm>
            <a:off x="643465" y="3043050"/>
            <a:ext cx="3517567" cy="3064505"/>
          </a:xfrm>
        </p:spPr>
        <p:txBody>
          <a:bodyPr/>
          <a:lstStyle/>
          <a:p>
            <a:endParaRPr lang="en-US" dirty="0"/>
          </a:p>
        </p:txBody>
      </p:sp>
      <p:sp>
        <p:nvSpPr>
          <p:cNvPr id="4" name="Segnaposto data 3">
            <a:extLst>
              <a:ext uri="{FF2B5EF4-FFF2-40B4-BE49-F238E27FC236}">
                <a16:creationId xmlns:a16="http://schemas.microsoft.com/office/drawing/2014/main" id="{BB5CDB3B-9326-CFB0-7FAF-5E7B172952EB}"/>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96444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635AD-0C0D-72A4-C34D-DFEA0FD1DC5A}"/>
              </a:ext>
            </a:extLst>
          </p:cNvPr>
          <p:cNvSpPr>
            <a:spLocks noGrp="1"/>
          </p:cNvSpPr>
          <p:nvPr>
            <p:ph type="title"/>
          </p:nvPr>
        </p:nvSpPr>
        <p:spPr>
          <a:xfrm>
            <a:off x="1097280" y="286603"/>
            <a:ext cx="10058400" cy="1450757"/>
          </a:xfrm>
        </p:spPr>
        <p:txBody>
          <a:bodyPr anchor="b">
            <a:normAutofit/>
          </a:bodyPr>
          <a:lstStyle/>
          <a:p>
            <a:r>
              <a:rPr lang="it-IT" dirty="0"/>
              <a:t>Azione Giurisdizionale</a:t>
            </a:r>
            <a:endParaRPr lang="it-IT"/>
          </a:p>
        </p:txBody>
      </p:sp>
      <p:pic>
        <p:nvPicPr>
          <p:cNvPr id="7" name="Immagine 6">
            <a:extLst>
              <a:ext uri="{FF2B5EF4-FFF2-40B4-BE49-F238E27FC236}">
                <a16:creationId xmlns:a16="http://schemas.microsoft.com/office/drawing/2014/main" id="{D45C39C8-CB97-9A2C-FB53-E0E3355B7EFB}"/>
              </a:ext>
            </a:extLst>
          </p:cNvPr>
          <p:cNvPicPr>
            <a:picLocks noChangeAspect="1"/>
          </p:cNvPicPr>
          <p:nvPr/>
        </p:nvPicPr>
        <p:blipFill>
          <a:blip r:embed="rId2"/>
          <a:stretch>
            <a:fillRect/>
          </a:stretch>
        </p:blipFill>
        <p:spPr>
          <a:xfrm>
            <a:off x="2313228" y="2120900"/>
            <a:ext cx="2207839" cy="3748193"/>
          </a:xfrm>
          <a:prstGeom prst="rect">
            <a:avLst/>
          </a:prstGeom>
          <a:noFill/>
        </p:spPr>
      </p:pic>
      <p:sp>
        <p:nvSpPr>
          <p:cNvPr id="3" name="Segnaposto contenuto 2">
            <a:extLst>
              <a:ext uri="{FF2B5EF4-FFF2-40B4-BE49-F238E27FC236}">
                <a16:creationId xmlns:a16="http://schemas.microsoft.com/office/drawing/2014/main" id="{07B51E54-FBB8-9D88-004D-72531F0564F8}"/>
              </a:ext>
            </a:extLst>
          </p:cNvPr>
          <p:cNvSpPr>
            <a:spLocks noGrp="1"/>
          </p:cNvSpPr>
          <p:nvPr>
            <p:ph sz="half" idx="2"/>
          </p:nvPr>
        </p:nvSpPr>
        <p:spPr>
          <a:xfrm>
            <a:off x="6515944" y="2120900"/>
            <a:ext cx="4639736" cy="3748194"/>
          </a:xfrm>
        </p:spPr>
        <p:txBody>
          <a:bodyPr>
            <a:normAutofit/>
          </a:bodyPr>
          <a:lstStyle/>
          <a:p>
            <a:pPr>
              <a:lnSpc>
                <a:spcPct val="100000"/>
              </a:lnSpc>
            </a:pPr>
            <a:endParaRPr lang="it-IT" sz="1600"/>
          </a:p>
          <a:p>
            <a:pPr>
              <a:lnSpc>
                <a:spcPct val="100000"/>
              </a:lnSpc>
            </a:pPr>
            <a:r>
              <a:rPr lang="it-IT" sz="1600"/>
              <a:t>L’azione giurisdizionale viene esercitata da un magistrato, chiamato pubblico ministero contabile: spesso a svolgere questo ruolo è il procuratore regionale, che dirige la procura di ciascuna regione. L’ente danneggiato, per esempio un comune o una regione, deve segnalare i danni alla procura della Corte dei conti che valuterà l’inizio di un’azione di verifica della responsabilità amministrativa. </a:t>
            </a:r>
          </a:p>
          <a:p>
            <a:pPr>
              <a:lnSpc>
                <a:spcPct val="100000"/>
              </a:lnSpc>
            </a:pPr>
            <a:r>
              <a:rPr lang="it-IT" sz="1600"/>
              <a:t>Un’altra competenza della Corte dei conti è il giudizio relativo alle controversie legate alle pensioni, per esempio verificando l’effettivo diritto di una persona a ricevere la pensione.</a:t>
            </a:r>
          </a:p>
        </p:txBody>
      </p:sp>
      <p:sp>
        <p:nvSpPr>
          <p:cNvPr id="4" name="Segnaposto data 3">
            <a:extLst>
              <a:ext uri="{FF2B5EF4-FFF2-40B4-BE49-F238E27FC236}">
                <a16:creationId xmlns:a16="http://schemas.microsoft.com/office/drawing/2014/main" id="{8241D730-BA1B-B76A-0EDD-7719D78C8389}"/>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14453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4B1677-1BD0-98F9-6FC8-354AE7B98315}"/>
              </a:ext>
            </a:extLst>
          </p:cNvPr>
          <p:cNvSpPr>
            <a:spLocks noGrp="1"/>
          </p:cNvSpPr>
          <p:nvPr>
            <p:ph type="title"/>
          </p:nvPr>
        </p:nvSpPr>
        <p:spPr>
          <a:xfrm>
            <a:off x="1097280" y="286603"/>
            <a:ext cx="10058400" cy="1450757"/>
          </a:xfrm>
        </p:spPr>
        <p:txBody>
          <a:bodyPr anchor="b">
            <a:normAutofit/>
          </a:bodyPr>
          <a:lstStyle/>
          <a:p>
            <a:r>
              <a:rPr lang="it-IT" dirty="0"/>
              <a:t>Struttura organizzativa </a:t>
            </a:r>
            <a:endParaRPr lang="it-IT"/>
          </a:p>
        </p:txBody>
      </p:sp>
      <p:sp>
        <p:nvSpPr>
          <p:cNvPr id="3" name="Segnaposto contenuto 2">
            <a:extLst>
              <a:ext uri="{FF2B5EF4-FFF2-40B4-BE49-F238E27FC236}">
                <a16:creationId xmlns:a16="http://schemas.microsoft.com/office/drawing/2014/main" id="{2AA4F280-963B-7A16-3F9A-DE4180E527B0}"/>
              </a:ext>
            </a:extLst>
          </p:cNvPr>
          <p:cNvSpPr>
            <a:spLocks noGrp="1"/>
          </p:cNvSpPr>
          <p:nvPr>
            <p:ph sz="half" idx="1"/>
          </p:nvPr>
        </p:nvSpPr>
        <p:spPr>
          <a:xfrm>
            <a:off x="1097280" y="2120900"/>
            <a:ext cx="4639736" cy="3748193"/>
          </a:xfrm>
        </p:spPr>
        <p:txBody>
          <a:bodyPr>
            <a:normAutofit/>
          </a:bodyPr>
          <a:lstStyle/>
          <a:p>
            <a:pPr>
              <a:lnSpc>
                <a:spcPct val="100000"/>
              </a:lnSpc>
            </a:pPr>
            <a:endParaRPr lang="it-IT" sz="1800"/>
          </a:p>
          <a:p>
            <a:pPr>
              <a:lnSpc>
                <a:spcPct val="100000"/>
              </a:lnSpc>
            </a:pPr>
            <a:r>
              <a:rPr lang="it-IT" sz="1800"/>
              <a:t>Per fare tutte queste cose la Corte dei conti ha una struttura organizzativa piuttosto articolata. </a:t>
            </a:r>
          </a:p>
          <a:p>
            <a:pPr>
              <a:lnSpc>
                <a:spcPct val="100000"/>
              </a:lnSpc>
              <a:buFont typeface="Wingdings" panose="05000000000000000000" pitchFamily="2" charset="2"/>
              <a:buChar char="§"/>
            </a:pPr>
            <a:r>
              <a:rPr lang="it-IT" sz="1800"/>
              <a:t>C’è un presidente (attualmente è Guido Carlino), un presidente aggiunto, un capo di gabinetto, un procuratore generale e un consiglio di presidenza. </a:t>
            </a:r>
          </a:p>
          <a:p>
            <a:pPr>
              <a:lnSpc>
                <a:spcPct val="100000"/>
              </a:lnSpc>
              <a:buFont typeface="Wingdings" panose="05000000000000000000" pitchFamily="2" charset="2"/>
              <a:buChar char="§"/>
            </a:pPr>
            <a:r>
              <a:rPr lang="it-IT" sz="1800"/>
              <a:t>Il consiglio è composto dai vertici della Corte oltre a quattro membri, due eletti dalla Camera e due dal Senato, più altri quattro eletti tra i magistrati della Corte dei conti.</a:t>
            </a:r>
          </a:p>
        </p:txBody>
      </p:sp>
      <p:pic>
        <p:nvPicPr>
          <p:cNvPr id="5" name="Immagine 4">
            <a:extLst>
              <a:ext uri="{FF2B5EF4-FFF2-40B4-BE49-F238E27FC236}">
                <a16:creationId xmlns:a16="http://schemas.microsoft.com/office/drawing/2014/main" id="{1A2FFC2A-4291-E937-30FA-2C4F4EBF7281}"/>
              </a:ext>
            </a:extLst>
          </p:cNvPr>
          <p:cNvPicPr>
            <a:picLocks noChangeAspect="1"/>
          </p:cNvPicPr>
          <p:nvPr/>
        </p:nvPicPr>
        <p:blipFill>
          <a:blip r:embed="rId2"/>
          <a:stretch>
            <a:fillRect/>
          </a:stretch>
        </p:blipFill>
        <p:spPr>
          <a:xfrm>
            <a:off x="6515944" y="2690071"/>
            <a:ext cx="4639736" cy="2609851"/>
          </a:xfrm>
          <a:prstGeom prst="rect">
            <a:avLst/>
          </a:prstGeom>
          <a:noFill/>
        </p:spPr>
      </p:pic>
      <p:sp>
        <p:nvSpPr>
          <p:cNvPr id="4" name="Segnaposto data 3">
            <a:extLst>
              <a:ext uri="{FF2B5EF4-FFF2-40B4-BE49-F238E27FC236}">
                <a16:creationId xmlns:a16="http://schemas.microsoft.com/office/drawing/2014/main" id="{7744B0B0-FFD2-E7C7-4808-1BCA0A6ED221}"/>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84602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12A3CE-EED7-EC5A-F75D-4674AA5500FF}"/>
              </a:ext>
            </a:extLst>
          </p:cNvPr>
          <p:cNvSpPr>
            <a:spLocks noGrp="1"/>
          </p:cNvSpPr>
          <p:nvPr>
            <p:ph type="title"/>
          </p:nvPr>
        </p:nvSpPr>
        <p:spPr>
          <a:xfrm>
            <a:off x="1097280" y="286603"/>
            <a:ext cx="10058400" cy="1450757"/>
          </a:xfrm>
        </p:spPr>
        <p:txBody>
          <a:bodyPr anchor="b">
            <a:normAutofit/>
          </a:bodyPr>
          <a:lstStyle/>
          <a:p>
            <a:r>
              <a:rPr lang="it-IT" dirty="0"/>
              <a:t>Modalità di selezione e organizzazione </a:t>
            </a:r>
          </a:p>
        </p:txBody>
      </p:sp>
      <p:pic>
        <p:nvPicPr>
          <p:cNvPr id="5" name="Immagine 4">
            <a:extLst>
              <a:ext uri="{FF2B5EF4-FFF2-40B4-BE49-F238E27FC236}">
                <a16:creationId xmlns:a16="http://schemas.microsoft.com/office/drawing/2014/main" id="{24D19E59-EF74-D700-114C-587AF7F143D9}"/>
              </a:ext>
            </a:extLst>
          </p:cNvPr>
          <p:cNvPicPr>
            <a:picLocks noChangeAspect="1"/>
          </p:cNvPicPr>
          <p:nvPr/>
        </p:nvPicPr>
        <p:blipFill>
          <a:blip r:embed="rId2"/>
          <a:srcRect l="4575" r="22087" b="1"/>
          <a:stretch>
            <a:fillRect/>
          </a:stretch>
        </p:blipFill>
        <p:spPr>
          <a:xfrm>
            <a:off x="1097280" y="2120900"/>
            <a:ext cx="4639736" cy="3748193"/>
          </a:xfrm>
          <a:prstGeom prst="rect">
            <a:avLst/>
          </a:prstGeom>
          <a:noFill/>
        </p:spPr>
      </p:pic>
      <p:sp>
        <p:nvSpPr>
          <p:cNvPr id="3" name="Segnaposto contenuto 2">
            <a:extLst>
              <a:ext uri="{FF2B5EF4-FFF2-40B4-BE49-F238E27FC236}">
                <a16:creationId xmlns:a16="http://schemas.microsoft.com/office/drawing/2014/main" id="{9C12CE20-BADD-3086-9E43-297266241565}"/>
              </a:ext>
            </a:extLst>
          </p:cNvPr>
          <p:cNvSpPr>
            <a:spLocks noGrp="1"/>
          </p:cNvSpPr>
          <p:nvPr>
            <p:ph sz="half" idx="2"/>
          </p:nvPr>
        </p:nvSpPr>
        <p:spPr>
          <a:xfrm>
            <a:off x="6515944" y="2120900"/>
            <a:ext cx="4639736" cy="3748194"/>
          </a:xfrm>
        </p:spPr>
        <p:txBody>
          <a:bodyPr>
            <a:normAutofit/>
          </a:bodyPr>
          <a:lstStyle/>
          <a:p>
            <a:pPr>
              <a:lnSpc>
                <a:spcPct val="100000"/>
              </a:lnSpc>
            </a:pPr>
            <a:endParaRPr lang="it-IT" sz="1600"/>
          </a:p>
          <a:p>
            <a:pPr>
              <a:lnSpc>
                <a:spcPct val="100000"/>
              </a:lnSpc>
              <a:buFont typeface="Wingdings" panose="05000000000000000000" pitchFamily="2" charset="2"/>
              <a:buChar char="v"/>
            </a:pPr>
            <a:r>
              <a:rPr lang="it-IT" sz="1600"/>
              <a:t>Il presidente viene nominato con decreto del presidente della Repubblica su proposta del presidente del Consiglio, sentito il parere del consiglio di presidenza. </a:t>
            </a:r>
          </a:p>
          <a:p>
            <a:pPr>
              <a:lnSpc>
                <a:spcPct val="100000"/>
              </a:lnSpc>
              <a:buFont typeface="Wingdings" panose="05000000000000000000" pitchFamily="2" charset="2"/>
              <a:buChar char="v"/>
            </a:pPr>
            <a:r>
              <a:rPr lang="it-IT" sz="1600"/>
              <a:t>I magistrati della Corte dei conti vengono assunti tramite un concorso pubblico a cui possono partecipare magistrati ordinari, amministrativi, avvocati, militari, impiegati e funzionari pubblici in possesso dei requisiti richiesti. </a:t>
            </a:r>
          </a:p>
          <a:p>
            <a:pPr>
              <a:lnSpc>
                <a:spcPct val="100000"/>
              </a:lnSpc>
              <a:buFont typeface="Wingdings" panose="05000000000000000000" pitchFamily="2" charset="2"/>
              <a:buChar char="v"/>
            </a:pPr>
            <a:r>
              <a:rPr lang="it-IT" sz="1600"/>
              <a:t>In totale i dipendenti sono quasi 2.700.</a:t>
            </a:r>
          </a:p>
        </p:txBody>
      </p:sp>
      <p:sp>
        <p:nvSpPr>
          <p:cNvPr id="4" name="Segnaposto data 3">
            <a:extLst>
              <a:ext uri="{FF2B5EF4-FFF2-40B4-BE49-F238E27FC236}">
                <a16:creationId xmlns:a16="http://schemas.microsoft.com/office/drawing/2014/main" id="{6A280922-9A20-A9E1-FB5D-5292D68C9CC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361781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B2CBA-2FE1-1D53-23D8-71FD2ACE8EE2}"/>
              </a:ext>
            </a:extLst>
          </p:cNvPr>
          <p:cNvSpPr>
            <a:spLocks noGrp="1"/>
          </p:cNvSpPr>
          <p:nvPr>
            <p:ph type="title"/>
          </p:nvPr>
        </p:nvSpPr>
        <p:spPr>
          <a:xfrm>
            <a:off x="1097280" y="286603"/>
            <a:ext cx="10058400" cy="1450757"/>
          </a:xfrm>
        </p:spPr>
        <p:txBody>
          <a:bodyPr anchor="b">
            <a:normAutofit/>
          </a:bodyPr>
          <a:lstStyle/>
          <a:p>
            <a:r>
              <a:rPr lang="it-IT" dirty="0"/>
              <a:t>CORTE DEI CONTI E PNNR</a:t>
            </a:r>
            <a:endParaRPr lang="it-IT"/>
          </a:p>
        </p:txBody>
      </p:sp>
      <p:pic>
        <p:nvPicPr>
          <p:cNvPr id="5" name="Immagine 4">
            <a:extLst>
              <a:ext uri="{FF2B5EF4-FFF2-40B4-BE49-F238E27FC236}">
                <a16:creationId xmlns:a16="http://schemas.microsoft.com/office/drawing/2014/main" id="{EF29B99D-46E8-D734-171A-EB162C5AB8EB}"/>
              </a:ext>
            </a:extLst>
          </p:cNvPr>
          <p:cNvPicPr>
            <a:picLocks noChangeAspect="1"/>
          </p:cNvPicPr>
          <p:nvPr/>
        </p:nvPicPr>
        <p:blipFill>
          <a:blip r:embed="rId2"/>
          <a:stretch>
            <a:fillRect/>
          </a:stretch>
        </p:blipFill>
        <p:spPr>
          <a:xfrm>
            <a:off x="1097280" y="2775195"/>
            <a:ext cx="4639736" cy="2439603"/>
          </a:xfrm>
          <a:prstGeom prst="rect">
            <a:avLst/>
          </a:prstGeom>
          <a:noFill/>
        </p:spPr>
      </p:pic>
      <p:sp>
        <p:nvSpPr>
          <p:cNvPr id="3" name="Segnaposto contenuto 2">
            <a:extLst>
              <a:ext uri="{FF2B5EF4-FFF2-40B4-BE49-F238E27FC236}">
                <a16:creationId xmlns:a16="http://schemas.microsoft.com/office/drawing/2014/main" id="{497AEC66-0587-C11A-50E9-261EA7291A45}"/>
              </a:ext>
            </a:extLst>
          </p:cNvPr>
          <p:cNvSpPr>
            <a:spLocks noGrp="1"/>
          </p:cNvSpPr>
          <p:nvPr>
            <p:ph sz="half" idx="2"/>
          </p:nvPr>
        </p:nvSpPr>
        <p:spPr>
          <a:xfrm>
            <a:off x="6515944" y="2120900"/>
            <a:ext cx="4639736" cy="3748194"/>
          </a:xfrm>
        </p:spPr>
        <p:txBody>
          <a:bodyPr>
            <a:normAutofit/>
          </a:bodyPr>
          <a:lstStyle/>
          <a:p>
            <a:pPr>
              <a:lnSpc>
                <a:spcPct val="100000"/>
              </a:lnSpc>
            </a:pPr>
            <a:endParaRPr lang="it-IT" sz="1200"/>
          </a:p>
          <a:p>
            <a:pPr>
              <a:lnSpc>
                <a:spcPct val="100000"/>
              </a:lnSpc>
            </a:pPr>
            <a:r>
              <a:rPr lang="it-IT" sz="1200"/>
              <a:t>La Corte dei Conti, inoltre, esercita un controllo concomitante e continuo sul PNRR insieme alla Commissione europea. </a:t>
            </a:r>
          </a:p>
          <a:p>
            <a:pPr>
              <a:lnSpc>
                <a:spcPct val="100000"/>
              </a:lnSpc>
            </a:pPr>
            <a:r>
              <a:rPr lang="it-IT" sz="1200"/>
              <a:t>La riforma taglia questo controllo lasciandolo soltanto alla Commissione Europea. </a:t>
            </a:r>
          </a:p>
          <a:p>
            <a:pPr>
              <a:lnSpc>
                <a:spcPct val="100000"/>
              </a:lnSpc>
            </a:pPr>
            <a:r>
              <a:rPr lang="it-IT" sz="1200"/>
              <a:t>Il controllo concomitante è stato introdotto dai governi proprio in chiave collaborativa. </a:t>
            </a:r>
          </a:p>
          <a:p>
            <a:pPr>
              <a:lnSpc>
                <a:spcPct val="100000"/>
              </a:lnSpc>
            </a:pPr>
            <a:r>
              <a:rPr lang="it-IT" sz="1200"/>
              <a:t>Previsto dal 2009, rivitalizzato nel 2020 durante la pandemia, è stato indirizzato sul PNRR in coerenza con quanto chiesto dall’Europa. </a:t>
            </a:r>
          </a:p>
          <a:p>
            <a:pPr>
              <a:lnSpc>
                <a:spcPct val="100000"/>
              </a:lnSpc>
            </a:pPr>
            <a:r>
              <a:rPr lang="it-IT" sz="1200"/>
              <a:t>Molti Paesi hanno una Corte dei conti. </a:t>
            </a:r>
          </a:p>
          <a:p>
            <a:pPr>
              <a:lnSpc>
                <a:spcPct val="100000"/>
              </a:lnSpc>
            </a:pPr>
            <a:r>
              <a:rPr lang="it-IT" sz="1200"/>
              <a:t>Oltre a limitare i poteri del controllo concomitante, il governo limita le contestazioni per danno erariale ai soli casi di dolo, cioè di volontà nel procurare il danno, escludendo la colpa grave dei funzionari pubblici. </a:t>
            </a:r>
          </a:p>
          <a:p>
            <a:pPr>
              <a:lnSpc>
                <a:spcPct val="100000"/>
              </a:lnSpc>
            </a:pPr>
            <a:endParaRPr lang="it-IT" sz="1200"/>
          </a:p>
        </p:txBody>
      </p:sp>
      <p:sp>
        <p:nvSpPr>
          <p:cNvPr id="4" name="Segnaposto data 3">
            <a:extLst>
              <a:ext uri="{FF2B5EF4-FFF2-40B4-BE49-F238E27FC236}">
                <a16:creationId xmlns:a16="http://schemas.microsoft.com/office/drawing/2014/main" id="{225B3C0F-74A0-16AE-BE64-7804006B2A78}"/>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107472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8092A-CC7B-9B52-E2E4-691DCB758FD7}"/>
              </a:ext>
            </a:extLst>
          </p:cNvPr>
          <p:cNvSpPr>
            <a:spLocks noGrp="1"/>
          </p:cNvSpPr>
          <p:nvPr>
            <p:ph type="title"/>
          </p:nvPr>
        </p:nvSpPr>
        <p:spPr>
          <a:xfrm>
            <a:off x="1097280" y="286603"/>
            <a:ext cx="10058400" cy="1450757"/>
          </a:xfrm>
        </p:spPr>
        <p:txBody>
          <a:bodyPr anchor="b">
            <a:normAutofit/>
          </a:bodyPr>
          <a:lstStyle/>
          <a:p>
            <a:r>
              <a:rPr lang="it-IT"/>
              <a:t>FUNZIONI ATTUALI RIGUARDO AL PNNR</a:t>
            </a:r>
          </a:p>
        </p:txBody>
      </p:sp>
      <p:pic>
        <p:nvPicPr>
          <p:cNvPr id="5" name="Immagine 4">
            <a:extLst>
              <a:ext uri="{FF2B5EF4-FFF2-40B4-BE49-F238E27FC236}">
                <a16:creationId xmlns:a16="http://schemas.microsoft.com/office/drawing/2014/main" id="{2024B814-5586-7B5F-D8A2-C41FC073E1EB}"/>
              </a:ext>
            </a:extLst>
          </p:cNvPr>
          <p:cNvPicPr>
            <a:picLocks noChangeAspect="1"/>
          </p:cNvPicPr>
          <p:nvPr/>
        </p:nvPicPr>
        <p:blipFill>
          <a:blip r:embed="rId2"/>
          <a:stretch>
            <a:fillRect/>
          </a:stretch>
        </p:blipFill>
        <p:spPr>
          <a:xfrm>
            <a:off x="1097280" y="2451230"/>
            <a:ext cx="4639736" cy="3087533"/>
          </a:xfrm>
          <a:prstGeom prst="rect">
            <a:avLst/>
          </a:prstGeom>
          <a:noFill/>
        </p:spPr>
      </p:pic>
      <p:sp>
        <p:nvSpPr>
          <p:cNvPr id="3" name="Segnaposto contenuto 2">
            <a:extLst>
              <a:ext uri="{FF2B5EF4-FFF2-40B4-BE49-F238E27FC236}">
                <a16:creationId xmlns:a16="http://schemas.microsoft.com/office/drawing/2014/main" id="{9FEDB9CD-C30B-AD0B-79FF-9169738D8806}"/>
              </a:ext>
            </a:extLst>
          </p:cNvPr>
          <p:cNvSpPr>
            <a:spLocks noGrp="1"/>
          </p:cNvSpPr>
          <p:nvPr>
            <p:ph sz="half" idx="2"/>
          </p:nvPr>
        </p:nvSpPr>
        <p:spPr>
          <a:xfrm>
            <a:off x="6515944" y="2120900"/>
            <a:ext cx="4639736" cy="3748194"/>
          </a:xfrm>
        </p:spPr>
        <p:txBody>
          <a:bodyPr>
            <a:normAutofit/>
          </a:bodyPr>
          <a:lstStyle/>
          <a:p>
            <a:pPr>
              <a:lnSpc>
                <a:spcPct val="100000"/>
              </a:lnSpc>
            </a:pPr>
            <a:r>
              <a:rPr lang="it-IT" sz="1300"/>
              <a:t>In merito al PNRR, la Corte dei conti ha il compito di controllare le spese e l’efficienza dei bandi e dei progetti. Almeno ogni sei mesi deve essere presentata una relazione al parlamento sullo “stato di attuazione del PNRR".</a:t>
            </a:r>
          </a:p>
          <a:p>
            <a:pPr>
              <a:lnSpc>
                <a:spcPct val="100000"/>
              </a:lnSpc>
            </a:pPr>
            <a:r>
              <a:rPr lang="it-IT" sz="1300"/>
              <a:t>L’intento è quello di ridurre le lungaggini burocratiche, visto che i progetti del piano sono finanziati con fondi europei e devono essere completati entro scadenze fisse: eventuali ritardi causerebbero la perdita dei fondi. </a:t>
            </a:r>
          </a:p>
          <a:p>
            <a:pPr marL="0" indent="0">
              <a:lnSpc>
                <a:spcPct val="100000"/>
              </a:lnSpc>
              <a:buNone/>
            </a:pPr>
            <a:r>
              <a:rPr lang="it-IT" sz="1300"/>
              <a:t> Oltre alle relazioni semestrali, ha anche una funzione chiamata “controllo concomitante”, di cui negli ultimi giorni si è parlato spesso sui giornali. Questa funzione consente ai magistrati contabili di intervenire con controlli e relazioni su un singolo progetto per mettere in guardia il governo da  possibili problemi, come è avvenuto negli ultimi mesi con gli </a:t>
            </a:r>
            <a:r>
              <a:rPr lang="it-IT" sz="1300">
                <a:hlinkClick r:id="rId3">
                  <a:extLst>
                    <a:ext uri="{A12FA001-AC4F-418D-AE19-62706E023703}">
                      <ahyp:hlinkClr xmlns:ahyp="http://schemas.microsoft.com/office/drawing/2018/hyperlinkcolor" val="tx"/>
                    </a:ext>
                  </a:extLst>
                </a:hlinkClick>
              </a:rPr>
              <a:t>asili nido</a:t>
            </a:r>
            <a:r>
              <a:rPr lang="it-IT" sz="1300"/>
              <a:t> o le </a:t>
            </a:r>
            <a:r>
              <a:rPr lang="it-IT" sz="1300">
                <a:hlinkClick r:id="rId4">
                  <a:extLst>
                    <a:ext uri="{A12FA001-AC4F-418D-AE19-62706E023703}">
                      <ahyp:hlinkClr xmlns:ahyp="http://schemas.microsoft.com/office/drawing/2018/hyperlinkcolor" val="tx"/>
                    </a:ext>
                  </a:extLst>
                </a:hlinkClick>
              </a:rPr>
              <a:t>infrastrutture idriche</a:t>
            </a:r>
            <a:r>
              <a:rPr lang="it-IT" sz="1300"/>
              <a:t>.</a:t>
            </a:r>
          </a:p>
          <a:p>
            <a:pPr>
              <a:lnSpc>
                <a:spcPct val="100000"/>
              </a:lnSpc>
            </a:pPr>
            <a:endParaRPr lang="it-IT" sz="1300"/>
          </a:p>
          <a:p>
            <a:pPr>
              <a:lnSpc>
                <a:spcPct val="100000"/>
              </a:lnSpc>
            </a:pPr>
            <a:endParaRPr lang="it-IT" sz="1300"/>
          </a:p>
        </p:txBody>
      </p:sp>
      <p:sp>
        <p:nvSpPr>
          <p:cNvPr id="4" name="Segnaposto data 3">
            <a:extLst>
              <a:ext uri="{FF2B5EF4-FFF2-40B4-BE49-F238E27FC236}">
                <a16:creationId xmlns:a16="http://schemas.microsoft.com/office/drawing/2014/main" id="{7FB53014-95B3-2E2F-C8A9-884ABC458DC2}"/>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925069C4-336E-40F0-85A2-25D6F0A25D32}" type="datetime1">
              <a:rPr lang="it-IT" smtClean="0"/>
              <a:pPr rtl="0">
                <a:spcAft>
                  <a:spcPts val="600"/>
                </a:spcAft>
              </a:pPr>
              <a:t>30/12/2025</a:t>
            </a:fld>
            <a:endParaRPr lang="en-US"/>
          </a:p>
        </p:txBody>
      </p:sp>
    </p:spTree>
    <p:extLst>
      <p:ext uri="{BB962C8B-B14F-4D97-AF65-F5344CB8AC3E}">
        <p14:creationId xmlns:p14="http://schemas.microsoft.com/office/powerpoint/2010/main" val="3678691344"/>
      </p:ext>
    </p:extLst>
  </p:cSld>
  <p:clrMapOvr>
    <a:masterClrMapping/>
  </p:clrMapOvr>
</p:sld>
</file>

<file path=ppt/theme/theme1.xml><?xml version="1.0" encoding="utf-8"?>
<a:theme xmlns:a="http://schemas.openxmlformats.org/drawingml/2006/main" name="Personalizzata">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60_TF56160789" id="{80AA9D2D-EE59-4148-A11E-A51EEE828B28}" vid="{AEAFD717-D3C8-4034-8F7E-D5220B0CCEB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{D8669BAE-6B7C-4002-9407-F788D03E10D5}TFf0a5ceae-4542-492d-822e-d65a94fb0e1edb9c82a9_win32-70532fc57a92</Template>
  <TotalTime>184</TotalTime>
  <Words>1922</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Bookman Old Style</vt:lpstr>
      <vt:lpstr>Calibri</vt:lpstr>
      <vt:lpstr>Franklin Gothic Book</vt:lpstr>
      <vt:lpstr>San serif</vt:lpstr>
      <vt:lpstr>san serifCorpo)</vt:lpstr>
      <vt:lpstr>Wingdings</vt:lpstr>
      <vt:lpstr>Personalizzata</vt:lpstr>
      <vt:lpstr>Riforma Corte dei Conti i punti chiave della riforma tra nuovi controlli e «scudo erariale»</vt:lpstr>
      <vt:lpstr>DDL Riforma Corte dei Conti</vt:lpstr>
      <vt:lpstr>Cosa è e cosa fa la Corte dei Conti</vt:lpstr>
      <vt:lpstr>Il Giudice Contabile </vt:lpstr>
      <vt:lpstr>Azione Giurisdizionale</vt:lpstr>
      <vt:lpstr>Struttura organizzativa </vt:lpstr>
      <vt:lpstr>Modalità di selezione e organizzazione </vt:lpstr>
      <vt:lpstr>CORTE DEI CONTI E PNNR</vt:lpstr>
      <vt:lpstr>FUNZIONI ATTUALI RIGUARDO AL PNNR</vt:lpstr>
      <vt:lpstr>INTERVENTO DELLA RIFORMA </vt:lpstr>
      <vt:lpstr>      CONTENUTI RIFORMA </vt:lpstr>
      <vt:lpstr>Cosa Accade</vt:lpstr>
      <vt:lpstr>Possibilità per il dirigente</vt:lpstr>
      <vt:lpstr>Punti deboli</vt:lpstr>
      <vt:lpstr>TEMPI DI CONTROLLO </vt:lpstr>
      <vt:lpstr>Effetti </vt:lpstr>
      <vt:lpstr>Decreti Delegati</vt:lpstr>
      <vt:lpstr>NELLA COSTITUZIONE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Utente</dc:creator>
  <cp:lastModifiedBy>ufficiostampa</cp:lastModifiedBy>
  <cp:revision>18</cp:revision>
  <dcterms:created xsi:type="dcterms:W3CDTF">2025-12-28T09:04:55Z</dcterms:created>
  <dcterms:modified xsi:type="dcterms:W3CDTF">2025-12-30T09:59:31Z</dcterms:modified>
</cp:coreProperties>
</file>